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s/comment1.xml" ContentType="application/vnd.openxmlformats-officedocument.presentationml.comments+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media1.mp4" ContentType="video/unknown"/>
  <Override PartName="/ppt/media/media2.mp4" ContentType="video/unknown"/>
  <Override PartName="/ppt/media/media3.mp4" ContentType="video/unknown"/>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media4.mp4" ContentType="video/unknown"/>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media5.mp4" ContentType="video/unknown"/>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media6.mp4" ContentType="video/unknown"/>
  <Override PartName="/ppt/notesSlides/notesSlide32.xml" ContentType="application/vnd.openxmlformats-officedocument.presentationml.notesSlide+xml"/>
  <Override PartName="/ppt/media/media7.mp4" ContentType="video/unknown"/>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media8.mp4" ContentType="video/unknown"/>
  <Override PartName="/ppt/media/media9.mp4" ContentType="video/unknown"/>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media1.mov" ContentType="video/unknown"/>
  <Override PartName="/ppt/media/media2.mov" ContentType="video/unknown"/>
  <Override PartName="/ppt/media/media3.mov" ContentType="video/unknown"/>
  <Override PartName="/ppt/media/media4.mov" ContentType="video/unknown"/>
  <Override PartName="/ppt/media/media5.mov" ContentType="video/unknown"/>
  <Override PartName="/ppt/media/media6.mov" ContentType="video/unknown"/>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media10.mp4" ContentType="video/unknown"/>
  <Override PartName="/ppt/media/media11.mp4" ContentType="video/unknown"/>
  <Override PartName="/ppt/notesSlides/notesSlide43.xml" ContentType="application/vnd.openxmlformats-officedocument.presentationml.notesSlide+xml"/>
  <Override PartName="/ppt/media/media12.mp4" ContentType="video/unknown"/>
  <Override PartName="/ppt/media/media13.mp4" ContentType="video/unknown"/>
  <Override PartName="/ppt/media/media14.mp4" ContentType="video/unknown"/>
  <Override PartName="/ppt/notesSlides/notesSlide44.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Lst>
  <p:sldSz cx="24384000" cy="13716000"/>
  <p:notesSz cx="6858000" cy="9144000"/>
  <p:defaultTextStyle>
    <a:lvl1pPr algn="ctr" defTabSz="584200">
      <a:defRPr sz="5000">
        <a:solidFill>
          <a:srgbClr val="FFFFFF"/>
        </a:solidFill>
        <a:latin typeface="+mn-lt"/>
        <a:ea typeface="+mn-ea"/>
        <a:cs typeface="+mn-cs"/>
        <a:sym typeface="Helvetica Light"/>
      </a:defRPr>
    </a:lvl1pPr>
    <a:lvl2pPr indent="228600" algn="ctr" defTabSz="584200">
      <a:defRPr sz="5000">
        <a:solidFill>
          <a:srgbClr val="FFFFFF"/>
        </a:solidFill>
        <a:latin typeface="+mn-lt"/>
        <a:ea typeface="+mn-ea"/>
        <a:cs typeface="+mn-cs"/>
        <a:sym typeface="Helvetica Light"/>
      </a:defRPr>
    </a:lvl2pPr>
    <a:lvl3pPr indent="457200" algn="ctr" defTabSz="584200">
      <a:defRPr sz="5000">
        <a:solidFill>
          <a:srgbClr val="FFFFFF"/>
        </a:solidFill>
        <a:latin typeface="+mn-lt"/>
        <a:ea typeface="+mn-ea"/>
        <a:cs typeface="+mn-cs"/>
        <a:sym typeface="Helvetica Light"/>
      </a:defRPr>
    </a:lvl3pPr>
    <a:lvl4pPr indent="685800" algn="ctr" defTabSz="584200">
      <a:defRPr sz="5000">
        <a:solidFill>
          <a:srgbClr val="FFFFFF"/>
        </a:solidFill>
        <a:latin typeface="+mn-lt"/>
        <a:ea typeface="+mn-ea"/>
        <a:cs typeface="+mn-cs"/>
        <a:sym typeface="Helvetica Light"/>
      </a:defRPr>
    </a:lvl4pPr>
    <a:lvl5pPr indent="914400" algn="ctr" defTabSz="584200">
      <a:defRPr sz="5000">
        <a:solidFill>
          <a:srgbClr val="FFFFFF"/>
        </a:solidFill>
        <a:latin typeface="+mn-lt"/>
        <a:ea typeface="+mn-ea"/>
        <a:cs typeface="+mn-cs"/>
        <a:sym typeface="Helvetica Light"/>
      </a:defRPr>
    </a:lvl5pPr>
    <a:lvl6pPr indent="1143000" algn="ctr" defTabSz="584200">
      <a:defRPr sz="5000">
        <a:solidFill>
          <a:srgbClr val="FFFFFF"/>
        </a:solidFill>
        <a:latin typeface="+mn-lt"/>
        <a:ea typeface="+mn-ea"/>
        <a:cs typeface="+mn-cs"/>
        <a:sym typeface="Helvetica Light"/>
      </a:defRPr>
    </a:lvl6pPr>
    <a:lvl7pPr indent="1371600" algn="ctr" defTabSz="584200">
      <a:defRPr sz="5000">
        <a:solidFill>
          <a:srgbClr val="FFFFFF"/>
        </a:solidFill>
        <a:latin typeface="+mn-lt"/>
        <a:ea typeface="+mn-ea"/>
        <a:cs typeface="+mn-cs"/>
        <a:sym typeface="Helvetica Light"/>
      </a:defRPr>
    </a:lvl7pPr>
    <a:lvl8pPr indent="1600200" algn="ctr" defTabSz="584200">
      <a:defRPr sz="5000">
        <a:solidFill>
          <a:srgbClr val="FFFFFF"/>
        </a:solidFill>
        <a:latin typeface="+mn-lt"/>
        <a:ea typeface="+mn-ea"/>
        <a:cs typeface="+mn-cs"/>
        <a:sym typeface="Helvetica Light"/>
      </a:defRPr>
    </a:lvl8pPr>
    <a:lvl9pPr indent="1828800" algn="ctr" defTabSz="584200">
      <a:defRPr sz="50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cUser"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comments" Target="comments/comment1.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60" Type="http://schemas.openxmlformats.org/officeDocument/2006/relationships/slide" Target="slides/slide52.xml"/><Relationship Id="rId61" Type="http://schemas.openxmlformats.org/officeDocument/2006/relationships/slide" Target="slides/slide53.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523129"/>
          <c:y val="0.0692404"/>
          <c:w val="0.90318"/>
          <c:h val="0.822599"/>
        </c:manualLayout>
      </c:layout>
      <c:lineChart>
        <c:grouping val="standard"/>
        <c:varyColors val="0"/>
        <c:ser>
          <c:idx val="0"/>
          <c:order val="0"/>
          <c:tx>
            <c:strRef>
              <c:f>Sheet1!$A$2</c:f>
              <c:strCache>
                <c:pt idx="0">
                  <c:v>Error</c:v>
                </c:pt>
              </c:strCache>
            </c:strRef>
          </c:tx>
          <c:spPr>
            <a:noFill/>
            <a:ln w="76200" cap="flat">
              <a:solidFill>
                <a:srgbClr val="FADD7F"/>
              </a:solidFill>
              <a:prstDash val="solid"/>
              <a:miter lim="400000"/>
            </a:ln>
            <a:effectLst>
              <a:outerShdw sx="100000" sy="100000" kx="0" ky="0" algn="tl" rotWithShape="1" blurRad="50800" dist="25400" dir="5400000">
                <a:srgbClr val="000000">
                  <a:alpha val="50000"/>
                </a:srgbClr>
              </a:outerShdw>
            </a:effectLst>
          </c:spPr>
          <c:marker>
            <c:symbol val="circle"/>
            <c:size val="14"/>
            <c:spPr>
              <a:noFill/>
              <a:ln w="76200" cap="flat">
                <a:solidFill>
                  <a:srgbClr val="FADD7F"/>
                </a:solidFill>
                <a:prstDash val="solid"/>
                <a:miter lim="400000"/>
              </a:ln>
              <a:effectLst/>
            </c:spPr>
          </c:marker>
          <c:dLbls>
            <c:numFmt formatCode="#,##0" sourceLinked="0"/>
            <c:txPr>
              <a:bodyPr/>
              <a:lstStyle/>
              <a:p>
                <a:pPr lvl="0">
                  <a:defRPr b="0" i="0" strike="noStrike" sz="3800" u="none">
                    <a:solidFill>
                      <a:srgbClr val="FFFFFF"/>
                    </a:solidFill>
                    <a:effectLst>
                      <a:outerShdw sx="100000" sy="100000" kx="0" ky="0" algn="b" rotWithShape="0" blurRad="0" dist="38100" dir="2700000">
                        <a:srgbClr val="000000"/>
                      </a:outerShdw>
                    </a:effectLst>
                    <a:latin typeface="Helvetica Light"/>
                  </a:defRPr>
                </a:pPr>
                <a:r>
                  <a:rPr b="0" i="0" strike="noStrike" sz="3800" u="none">
                    <a:solidFill>
                      <a:srgbClr val="FFFFFF"/>
                    </a:solidFill>
                    <a:effectLst>
                      <a:outerShdw sx="100000" sy="100000" kx="0" ky="0" algn="b" rotWithShape="0" blurRad="0" dist="38100" dir="2700000">
                        <a:srgbClr val="000000"/>
                      </a:outerShdw>
                    </a:effectLst>
                    <a:latin typeface="Helvetica Light"/>
                  </a:rPr>
                  <a:t/>
                </a:r>
              </a:p>
            </c:txPr>
            <c:dLblPos val="b"/>
            <c:showLegendKey val="0"/>
            <c:showVal val="0"/>
            <c:showCatName val="0"/>
            <c:showSerName val="0"/>
            <c:showPercent val="0"/>
            <c:showBubbleSize val="0"/>
            <c:showLeaderLines val="0"/>
          </c:dLbls>
          <c:cat>
            <c:strRef>
              <c:f>Sheet1!$B$1:$G$1</c:f>
              <c:strCache>
                <c:ptCount val="6"/>
                <c:pt idx="0">
                  <c:v>1h</c:v>
                </c:pt>
                <c:pt idx="1">
                  <c:v>2h</c:v>
                </c:pt>
                <c:pt idx="2">
                  <c:v>3h</c:v>
                </c:pt>
                <c:pt idx="3">
                  <c:v>4h</c:v>
                </c:pt>
                <c:pt idx="4">
                  <c:v>5h</c:v>
                </c:pt>
                <c:pt idx="5">
                  <c:v>6h</c:v>
                </c:pt>
              </c:strCache>
            </c:strRef>
          </c:cat>
          <c:val>
            <c:numRef>
              <c:f>Sheet1!$B$2:$G$2</c:f>
              <c:numCache>
                <c:ptCount val="6"/>
                <c:pt idx="0">
                  <c:v>50.000000</c:v>
                </c:pt>
                <c:pt idx="1">
                  <c:v>38.000000</c:v>
                </c:pt>
                <c:pt idx="2">
                  <c:v>32.000000</c:v>
                </c:pt>
                <c:pt idx="3">
                  <c:v>29.000000</c:v>
                </c:pt>
                <c:pt idx="4">
                  <c:v>27.000000</c:v>
                </c:pt>
                <c:pt idx="5">
                  <c:v>25.000000</c:v>
                </c:pt>
              </c:numCache>
            </c:numRef>
          </c:val>
          <c:smooth val="0"/>
        </c:ser>
        <c:marker val="1"/>
        <c:axId val="0"/>
        <c:axId val="1"/>
      </c:lineChart>
      <c:catAx>
        <c:axId val="0"/>
        <c:scaling>
          <c:orientation val="minMax"/>
        </c:scaling>
        <c:delete val="0"/>
        <c:axPos val="b"/>
        <c:numFmt formatCode="General" sourceLinked="0"/>
        <c:majorTickMark val="none"/>
        <c:minorTickMark val="none"/>
        <c:tickLblPos val="low"/>
        <c:spPr>
          <a:ln w="12700" cap="flat">
            <a:solidFill>
              <a:srgbClr val="FFFFFF"/>
            </a:solidFill>
            <a:prstDash val="solid"/>
            <a:miter lim="400000"/>
          </a:ln>
        </c:spPr>
        <c:txPr>
          <a:bodyPr rot="0"/>
          <a:lstStyle/>
          <a:p>
            <a:pPr lvl="0">
              <a:defRPr b="0" i="0" strike="noStrike" sz="3200" u="none">
                <a:solidFill>
                  <a:srgbClr val="FFFFFF"/>
                </a:solidFill>
                <a:effectLst/>
                <a:latin typeface="Helvetica Light"/>
              </a:defRPr>
            </a:pPr>
          </a:p>
        </c:txPr>
        <c:crossAx val="1"/>
        <c:crosses val="autoZero"/>
        <c:auto val="1"/>
        <c:lblAlgn val="ctr"/>
        <c:noMultiLvlLbl val="1"/>
      </c:catAx>
      <c:valAx>
        <c:axId val="1"/>
        <c:scaling>
          <c:orientation val="minMax"/>
          <c:max val="60"/>
          <c:min val="20"/>
        </c:scaling>
        <c:delete val="0"/>
        <c:axPos val="l"/>
        <c:majorGridlines>
          <c:spPr>
            <a:ln w="12700" cap="flat">
              <a:solidFill>
                <a:srgbClr val="E3E3E3"/>
              </a:solidFill>
              <a:prstDash val="solid"/>
              <a:miter lim="400000"/>
            </a:ln>
          </c:spPr>
        </c:majorGridlines>
        <c:numFmt formatCode="General" sourceLinked="0"/>
        <c:majorTickMark val="none"/>
        <c:minorTickMark val="none"/>
        <c:tickLblPos val="none"/>
        <c:spPr>
          <a:ln w="12700" cap="flat">
            <a:solidFill>
              <a:srgbClr val="FFFFFF"/>
            </a:solidFill>
            <a:prstDash val="solid"/>
            <a:miter lim="400000"/>
          </a:ln>
        </c:spPr>
        <c:txPr>
          <a:bodyPr rot="0"/>
          <a:lstStyle/>
          <a:p>
            <a:pPr lvl="0">
              <a:defRPr b="0" i="0" strike="noStrike" sz="3200" u="none">
                <a:solidFill>
                  <a:srgbClr val="FFFFFF"/>
                </a:solidFill>
                <a:effectLst/>
                <a:latin typeface="Helvetica Light"/>
              </a:defRPr>
            </a:pPr>
          </a:p>
        </c:txPr>
        <c:crossAx val="0"/>
        <c:crosses val="autoZero"/>
        <c:crossBetween val="midCat"/>
        <c:majorUnit val="10"/>
        <c:minorUnit val="5"/>
      </c:valAx>
      <c:spPr>
        <a:noFill/>
        <a:ln w="12700" cap="flat">
          <a:noFill/>
          <a:miter lim="400000"/>
        </a:ln>
        <a:effectLst/>
      </c:spPr>
    </c:plotArea>
    <c:plotVisOnly val="1"/>
    <c:dispBlanksAs val="gap"/>
  </c:chart>
  <c:spPr>
    <a:noFill/>
    <a:ln>
      <a:noFill/>
    </a:ln>
    <a:effectLst/>
  </c:sp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5-10-19T14:34:19.920" idx="1">
    <p:pos x="6720" y="3760"/>
    <p:text>Changer les envmaps pour angular avec sol</p:text>
  </p:cm>
</p:cmLst>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ph type="sldImg"/>
          </p:nvPr>
        </p:nvSpPr>
        <p:spPr>
          <a:xfrm>
            <a:off x="1143000" y="685800"/>
            <a:ext cx="4572000" cy="3429000"/>
          </a:xfrm>
          <a:prstGeom prst="rect">
            <a:avLst/>
          </a:prstGeom>
        </p:spPr>
        <p:txBody>
          <a:bodyPr/>
          <a:lstStyle/>
          <a:p>
            <a:pPr lvl="0"/>
          </a:p>
        </p:txBody>
      </p:sp>
      <p:sp>
        <p:nvSpPr>
          <p:cNvPr id="59" name="Shape 59"/>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3000">
        <a:latin typeface="Helvetica Neue"/>
        <a:ea typeface="Helvetica Neue"/>
        <a:cs typeface="Helvetica Neue"/>
        <a:sym typeface="Helvetica Neue"/>
      </a:defRPr>
    </a:lvl1pPr>
    <a:lvl2pPr indent="228600" defTabSz="457200">
      <a:lnSpc>
        <a:spcPct val="117999"/>
      </a:lnSpc>
      <a:defRPr sz="3000">
        <a:latin typeface="Helvetica Neue"/>
        <a:ea typeface="Helvetica Neue"/>
        <a:cs typeface="Helvetica Neue"/>
        <a:sym typeface="Helvetica Neue"/>
      </a:defRPr>
    </a:lvl2pPr>
    <a:lvl3pPr indent="457200" defTabSz="457200">
      <a:lnSpc>
        <a:spcPct val="117999"/>
      </a:lnSpc>
      <a:defRPr sz="3000">
        <a:latin typeface="Helvetica Neue"/>
        <a:ea typeface="Helvetica Neue"/>
        <a:cs typeface="Helvetica Neue"/>
        <a:sym typeface="Helvetica Neue"/>
      </a:defRPr>
    </a:lvl3pPr>
    <a:lvl4pPr indent="685800" defTabSz="457200">
      <a:lnSpc>
        <a:spcPct val="117999"/>
      </a:lnSpc>
      <a:defRPr sz="3000">
        <a:latin typeface="Helvetica Neue"/>
        <a:ea typeface="Helvetica Neue"/>
        <a:cs typeface="Helvetica Neue"/>
        <a:sym typeface="Helvetica Neue"/>
      </a:defRPr>
    </a:lvl4pPr>
    <a:lvl5pPr indent="914400" defTabSz="457200">
      <a:lnSpc>
        <a:spcPct val="117999"/>
      </a:lnSpc>
      <a:defRPr sz="3000">
        <a:latin typeface="Helvetica Neue"/>
        <a:ea typeface="Helvetica Neue"/>
        <a:cs typeface="Helvetica Neue"/>
        <a:sym typeface="Helvetica Neue"/>
      </a:defRPr>
    </a:lvl5pPr>
    <a:lvl6pPr indent="1143000" defTabSz="457200">
      <a:lnSpc>
        <a:spcPct val="117999"/>
      </a:lnSpc>
      <a:defRPr sz="3000">
        <a:latin typeface="Helvetica Neue"/>
        <a:ea typeface="Helvetica Neue"/>
        <a:cs typeface="Helvetica Neue"/>
        <a:sym typeface="Helvetica Neue"/>
      </a:defRPr>
    </a:lvl6pPr>
    <a:lvl7pPr indent="1371600" defTabSz="457200">
      <a:lnSpc>
        <a:spcPct val="117999"/>
      </a:lnSpc>
      <a:defRPr sz="3000">
        <a:latin typeface="Helvetica Neue"/>
        <a:ea typeface="Helvetica Neue"/>
        <a:cs typeface="Helvetica Neue"/>
        <a:sym typeface="Helvetica Neue"/>
      </a:defRPr>
    </a:lvl7pPr>
    <a:lvl8pPr indent="1600200" defTabSz="457200">
      <a:lnSpc>
        <a:spcPct val="117999"/>
      </a:lnSpc>
      <a:defRPr sz="3000">
        <a:latin typeface="Helvetica Neue"/>
        <a:ea typeface="Helvetica Neue"/>
        <a:cs typeface="Helvetica Neue"/>
        <a:sym typeface="Helvetica Neue"/>
      </a:defRPr>
    </a:lvl8pPr>
    <a:lvl9pPr indent="1828800" defTabSz="457200">
      <a:lnSpc>
        <a:spcPct val="117999"/>
      </a:lnSpc>
      <a:defRPr sz="30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 Id="rId3" Type="http://schemas.openxmlformats.org/officeDocument/2006/relationships/hyperlink" Target="http://hdrdb.com" TargetMode="Externa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 Id="rId3" Type="http://schemas.openxmlformats.org/officeDocument/2006/relationships/hyperlink" Target="http://hdrdb.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sldImg"/>
          </p:nvPr>
        </p:nvSpPr>
        <p:spPr>
          <a:prstGeom prst="rect">
            <a:avLst/>
          </a:prstGeom>
        </p:spPr>
        <p:txBody>
          <a:bodyPr/>
          <a:lstStyle/>
          <a:p>
            <a:pPr lvl="0"/>
          </a:p>
        </p:txBody>
      </p:sp>
      <p:sp>
        <p:nvSpPr>
          <p:cNvPr id="79" name="Shape 79"/>
          <p:cNvSpPr/>
          <p:nvPr>
            <p:ph type="body" sz="quarter" idx="1"/>
          </p:nvPr>
        </p:nvSpPr>
        <p:spPr>
          <a:prstGeom prst="rect">
            <a:avLst/>
          </a:prstGeom>
        </p:spPr>
        <p:txBody>
          <a:bodyPr/>
          <a:lstStyle/>
          <a:p>
            <a:pPr lvl="0">
              <a:defRPr sz="1800"/>
            </a:pPr>
            <a:r>
              <a:rPr sz="3000"/>
              <a:t>Photometric stereo is a shape reconstruction technique which has been studied extensively since its creation in the early eighties. The original idea is to recover the shape from several images of a single object lit from different directions.</a:t>
            </a:r>
            <a:endParaRPr sz="3000"/>
          </a:p>
          <a:p>
            <a:pPr lvl="0">
              <a:defRPr sz="1800"/>
            </a:pPr>
            <a:r>
              <a:rPr sz="3000"/>
              <a:t>Recently, people started to apply these algorithms on images captured outdoors. The first thing researchers did to handle this scenario is to model the sun as a PLS.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lvl="0"/>
          </a:p>
        </p:txBody>
      </p:sp>
      <p:sp>
        <p:nvSpPr>
          <p:cNvPr id="179" name="Shape 179"/>
          <p:cNvSpPr/>
          <p:nvPr>
            <p:ph type="body" sz="quarter" idx="1"/>
          </p:nvPr>
        </p:nvSpPr>
        <p:spPr>
          <a:prstGeom prst="rect">
            <a:avLst/>
          </a:prstGeom>
        </p:spPr>
        <p:txBody>
          <a:bodyPr/>
          <a:lstStyle/>
          <a:p>
            <a:pPr lvl="0">
              <a:defRPr sz="1800"/>
            </a:pPr>
            <a:r>
              <a:rPr sz="3000"/>
              <a:t>Now that have defined what are envmaps, we will use them to model the illumination, giving us a more adequate calibration than the PLS model for oPS. Next, we’ll define a performance measure in order to talk about what happens hour by hour, minute by minute in oPS.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lvl="0"/>
          </a:p>
        </p:txBody>
      </p:sp>
      <p:sp>
        <p:nvSpPr>
          <p:cNvPr id="194" name="Shape 194"/>
          <p:cNvSpPr/>
          <p:nvPr>
            <p:ph type="body" sz="quarter" idx="1"/>
          </p:nvPr>
        </p:nvSpPr>
        <p:spPr>
          <a:prstGeom prst="rect">
            <a:avLst/>
          </a:prstGeom>
        </p:spPr>
        <p:txBody>
          <a:bodyPr/>
          <a:lstStyle/>
          <a:p>
            <a:pPr lvl="0" defTabSz="800100">
              <a:lnSpc>
                <a:spcPct val="100000"/>
              </a:lnSpc>
              <a:defRPr sz="1800"/>
            </a:pPr>
            <a:r>
              <a:rPr sz="2600">
                <a:latin typeface="Lucida Grande"/>
                <a:ea typeface="Lucida Grande"/>
                <a:cs typeface="Lucida Grande"/>
                <a:sym typeface="Lucida Grande"/>
              </a:rPr>
              <a:t>To understand what’s going on, we must understand how a surface patch is lit. Instead of taking the lighting from a single point light source, we take the mean of the visible hemisphere in the environment map.</a:t>
            </a:r>
            <a:endParaRPr sz="2600">
              <a:latin typeface="Lucida Grande"/>
              <a:ea typeface="Lucida Grande"/>
              <a:cs typeface="Lucida Grande"/>
              <a:sym typeface="Lucida Grande"/>
            </a:endParaRPr>
          </a:p>
          <a:p>
            <a:pPr lvl="0" defTabSz="800100">
              <a:lnSpc>
                <a:spcPct val="100000"/>
              </a:lnSpc>
              <a:defRPr sz="1800"/>
            </a:pPr>
            <a:endParaRPr sz="2600">
              <a:latin typeface="Lucida Grande"/>
              <a:ea typeface="Lucida Grande"/>
              <a:cs typeface="Lucida Grande"/>
              <a:sym typeface="Lucida Grande"/>
            </a:endParaRPr>
          </a:p>
          <a:p>
            <a:pPr lvl="0" defTabSz="800100">
              <a:lnSpc>
                <a:spcPct val="100000"/>
              </a:lnSpc>
              <a:defRPr sz="1800"/>
            </a:pPr>
            <a:r>
              <a:rPr sz="2600">
                <a:latin typeface="Lucida Grande"/>
                <a:ea typeface="Lucida Grande"/>
                <a:cs typeface="Lucida Grande"/>
                <a:sym typeface="Lucida Grande"/>
              </a:rPr>
              <a:t>The MLV depends on the envmap but also on the normal!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lvl="0"/>
          </a:p>
        </p:txBody>
      </p:sp>
      <p:sp>
        <p:nvSpPr>
          <p:cNvPr id="208" name="Shape 208"/>
          <p:cNvSpPr/>
          <p:nvPr>
            <p:ph type="body" sz="quarter" idx="1"/>
          </p:nvPr>
        </p:nvSpPr>
        <p:spPr>
          <a:prstGeom prst="rect">
            <a:avLst/>
          </a:prstGeom>
        </p:spPr>
        <p:txBody>
          <a:bodyPr/>
          <a:lstStyle/>
          <a:p>
            <a:pPr lvl="0">
              <a:defRPr sz="1800"/>
            </a:pPr>
            <a:r>
              <a:rPr sz="3000"/>
              <a:t>To summarize, we have some key points about the MLVs:</a:t>
            </a:r>
            <a:endParaRPr sz="3000"/>
          </a:p>
          <a:p>
            <a:pPr lvl="0">
              <a:defRPr sz="1800"/>
            </a:pPr>
            <a:r>
              <a:rPr sz="3000"/>
              <a:t>An MLV is a virtual point light</a:t>
            </a:r>
            <a:endParaRPr sz="3000"/>
          </a:p>
          <a:p>
            <a:pPr lvl="0">
              <a:defRPr sz="1800"/>
            </a:pPr>
            <a:r>
              <a:rPr sz="3000"/>
              <a:t>Remember the equation we had before for the PLS? Well, we have the same one, but using the mean light vectors instead.</a:t>
            </a:r>
            <a:endParaRPr sz="3000"/>
          </a:p>
          <a:p>
            <a:pPr lvl="0">
              <a:defRPr sz="1800"/>
            </a:pPr>
            <a:r>
              <a:rPr sz="3000"/>
              <a:t>But remember, this matrix of MLVs s dependent on the surface normal.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lvl="0"/>
          </a:p>
        </p:txBody>
      </p:sp>
      <p:sp>
        <p:nvSpPr>
          <p:cNvPr id="219" name="Shape 219"/>
          <p:cNvSpPr/>
          <p:nvPr>
            <p:ph type="body" sz="quarter" idx="1"/>
          </p:nvPr>
        </p:nvSpPr>
        <p:spPr>
          <a:prstGeom prst="rect">
            <a:avLst/>
          </a:prstGeom>
        </p:spPr>
        <p:txBody>
          <a:bodyPr/>
          <a:lstStyle>
            <a:lvl1pPr defTabSz="800100">
              <a:lnSpc>
                <a:spcPct val="100000"/>
              </a:lnSpc>
              <a:defRPr sz="2600">
                <a:latin typeface="Lucida Grande"/>
                <a:ea typeface="Lucida Grande"/>
                <a:cs typeface="Lucida Grande"/>
                <a:sym typeface="Lucida Grande"/>
              </a:defRPr>
            </a:lvl1pPr>
          </a:lstStyle>
          <a:p>
            <a:pPr lvl="0">
              <a:defRPr sz="1800"/>
            </a:pPr>
            <a:r>
              <a:rPr sz="2600"/>
              <a:t>But: nonlinear equations disguised as linear ones</a:t>
            </a:r>
            <a:endParaRPr sz="26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lvl="0"/>
          </a:p>
        </p:txBody>
      </p:sp>
      <p:sp>
        <p:nvSpPr>
          <p:cNvPr id="238" name="Shape 238"/>
          <p:cNvSpPr/>
          <p:nvPr>
            <p:ph type="body" sz="quarter" idx="1"/>
          </p:nvPr>
        </p:nvSpPr>
        <p:spPr>
          <a:prstGeom prst="rect">
            <a:avLst/>
          </a:prstGeom>
        </p:spPr>
        <p:txBody>
          <a:bodyPr/>
          <a:lstStyle/>
          <a:p>
            <a:pPr lvl="0">
              <a:defRPr sz="1800"/>
            </a:pPr>
            <a:r>
              <a:rPr sz="3000"/>
              <a:t>Now that we’ve defined the Mean Light vector, let’s take a look at what makes PS work.</a:t>
            </a:r>
            <a:endParaRPr sz="3000"/>
          </a:p>
          <a:p>
            <a:pPr lvl="0">
              <a:defRPr sz="1800"/>
            </a:pPr>
            <a:r>
              <a:rPr sz="3000"/>
              <a:t>Let’s take for example a sunny day. At the beginning of the day, the MLV of a normal seeing the sun points roughly towards it. Over the course of the day…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lvl="0"/>
          </a:p>
        </p:txBody>
      </p:sp>
      <p:sp>
        <p:nvSpPr>
          <p:cNvPr id="258" name="Shape 258"/>
          <p:cNvSpPr/>
          <p:nvPr>
            <p:ph type="body" sz="quarter" idx="1"/>
          </p:nvPr>
        </p:nvSpPr>
        <p:spPr>
          <a:prstGeom prst="rect">
            <a:avLst/>
          </a:prstGeom>
        </p:spPr>
        <p:txBody>
          <a:bodyPr/>
          <a:lstStyle/>
          <a:p>
            <a:pPr lvl="0">
              <a:defRPr sz="1800"/>
            </a:pPr>
            <a:r>
              <a:rPr sz="3000"/>
              <a:t>… the MLV continues to follow the sun.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lvl="0"/>
          </a:p>
        </p:txBody>
      </p:sp>
      <p:sp>
        <p:nvSpPr>
          <p:cNvPr id="281" name="Shape 281"/>
          <p:cNvSpPr/>
          <p:nvPr>
            <p:ph type="body" sz="quarter" idx="1"/>
          </p:nvPr>
        </p:nvSpPr>
        <p:spPr>
          <a:prstGeom prst="rect">
            <a:avLst/>
          </a:prstGeom>
        </p:spPr>
        <p:txBody>
          <a:bodyPr/>
          <a:lstStyle/>
          <a:p>
            <a:pPr lvl="0">
              <a:defRPr sz="1800"/>
            </a:pPr>
            <a:r>
              <a:rPr sz="3000"/>
              <a:t>MLVs behaves like the PLS in this case case: they lie on a path that follows the solar plane. </a:t>
            </a:r>
            <a:endParaRPr sz="3000"/>
          </a:p>
          <a:p>
            <a:pPr lvl="0">
              <a:defRPr sz="1800"/>
            </a:pPr>
            <a:r>
              <a:rPr sz="3000"/>
              <a:t>In the case of a totally overcast day…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lvl="0"/>
          </a:p>
        </p:txBody>
      </p:sp>
      <p:sp>
        <p:nvSpPr>
          <p:cNvPr id="305" name="Shape 305"/>
          <p:cNvSpPr/>
          <p:nvPr>
            <p:ph type="body" sz="quarter" idx="1"/>
          </p:nvPr>
        </p:nvSpPr>
        <p:spPr>
          <a:prstGeom prst="rect">
            <a:avLst/>
          </a:prstGeom>
        </p:spPr>
        <p:txBody>
          <a:bodyPr/>
          <a:lstStyle/>
          <a:p>
            <a:pPr lvl="0">
              <a:defRPr sz="1800"/>
            </a:pPr>
            <a:r>
              <a:rPr sz="3000"/>
              <a:t>We won’t see much of the sun, because it is hidden by the clouds. The MLVs are then potentially far from the solar plane, but they are all pointing roughly the same direction.</a:t>
            </a:r>
            <a:endParaRPr sz="3000"/>
          </a:p>
          <a:p>
            <a:pPr lvl="0">
              <a:defRPr sz="1800"/>
            </a:pPr>
            <a:r>
              <a:rPr sz="3000"/>
              <a:t>But let’s get back to the sunny case…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lvl="0"/>
          </a:p>
        </p:txBody>
      </p:sp>
      <p:sp>
        <p:nvSpPr>
          <p:cNvPr id="327" name="Shape 327"/>
          <p:cNvSpPr/>
          <p:nvPr>
            <p:ph type="body" sz="quarter" idx="1"/>
          </p:nvPr>
        </p:nvSpPr>
        <p:spPr>
          <a:prstGeom prst="rect">
            <a:avLst/>
          </a:prstGeom>
        </p:spPr>
        <p:txBody>
          <a:bodyPr/>
          <a:lstStyle/>
          <a:p>
            <a:pPr lvl="0">
              <a:defRPr sz="1800"/>
            </a:pPr>
            <a:r>
              <a:rPr sz="3000"/>
              <a:t>From this case, we can move to a partly cloudy day…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lvl="0"/>
          </a:p>
        </p:txBody>
      </p:sp>
      <p:sp>
        <p:nvSpPr>
          <p:cNvPr id="354" name="Shape 354"/>
          <p:cNvSpPr/>
          <p:nvPr>
            <p:ph type="body" sz="quarter" idx="1"/>
          </p:nvPr>
        </p:nvSpPr>
        <p:spPr>
          <a:prstGeom prst="rect">
            <a:avLst/>
          </a:prstGeom>
        </p:spPr>
        <p:txBody>
          <a:bodyPr/>
          <a:lstStyle/>
          <a:p>
            <a:pPr lvl="0">
              <a:defRPr sz="1800"/>
            </a:pPr>
            <a:r>
              <a:rPr sz="3000"/>
              <a:t>… On partly cloudy days, clear envmaps gives MLVs following the solar plane while slightly overcast envmaps shift the MLV away from it. This constrains the PS problem better than the previous cases.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 name="Shape 93"/>
          <p:cNvSpPr/>
          <p:nvPr>
            <p:ph type="sldImg"/>
          </p:nvPr>
        </p:nvSpPr>
        <p:spPr>
          <a:prstGeom prst="rect">
            <a:avLst/>
          </a:prstGeom>
        </p:spPr>
        <p:txBody>
          <a:bodyPr/>
          <a:lstStyle/>
          <a:p>
            <a:pPr lvl="0"/>
          </a:p>
        </p:txBody>
      </p:sp>
      <p:sp>
        <p:nvSpPr>
          <p:cNvPr id="94" name="Shape 94"/>
          <p:cNvSpPr/>
          <p:nvPr>
            <p:ph type="body" sz="quarter" idx="1"/>
          </p:nvPr>
        </p:nvSpPr>
        <p:spPr>
          <a:prstGeom prst="rect">
            <a:avLst/>
          </a:prstGeom>
        </p:spPr>
        <p:txBody>
          <a:bodyPr/>
          <a:lstStyle/>
          <a:p>
            <a:pPr lvl="0">
              <a:defRPr sz="1800"/>
            </a:pPr>
            <a:r>
              <a:rPr sz="2600"/>
              <a:t>Assuming Lamb. reflectance, it is well known that the appearance of a pixel b, is defined as the inner product of the light direction L and the surface normal scaled by the albedo, n. When we have multiple images, we build the system of linear equations which we can solve to recover the normal. The important thing here is we must have at least 3 non-coplanar light sources. This is because we’ve got 3 unknowns, the 3 dimensions, so L has to be rank 3. Until recently, the vast majority of the work in PS has so far focused on images captured indoors, in laboratory conditions, where controlling the lighting is easy.</a:t>
            </a:r>
            <a:endParaRPr sz="2600"/>
          </a:p>
          <a:p>
            <a:pPr lvl="0">
              <a:defRPr sz="1800"/>
            </a:pPr>
            <a:endParaRPr sz="3000"/>
          </a:p>
          <a:p>
            <a:pPr lvl="0">
              <a:defRPr sz="1800"/>
            </a:pPr>
            <a:r>
              <a:rPr sz="3000"/>
              <a:t>\bold{b} = \left[ \begin{array}{c}</a:t>
            </a:r>
            <a:endParaRPr sz="3000"/>
          </a:p>
          <a:p>
            <a:pPr lvl="0">
              <a:defRPr sz="1800"/>
            </a:pPr>
            <a:r>
              <a:rPr sz="3000"/>
              <a:t>b_1 \\</a:t>
            </a:r>
            <a:endParaRPr sz="3000"/>
          </a:p>
          <a:p>
            <a:pPr lvl="0">
              <a:defRPr sz="1800"/>
            </a:pPr>
            <a:r>
              <a:rPr sz="3000"/>
              <a:t>b_2 \\</a:t>
            </a:r>
            <a:endParaRPr sz="3000"/>
          </a:p>
          <a:p>
            <a:pPr lvl="0">
              <a:defRPr sz="1800"/>
            </a:pPr>
            <a:r>
              <a:rPr sz="3000"/>
              <a:t>\ldots \\</a:t>
            </a:r>
            <a:endParaRPr sz="3000"/>
          </a:p>
          <a:p>
            <a:pPr lvl="0">
              <a:defRPr sz="1800"/>
            </a:pPr>
            <a:r>
              <a:rPr sz="3000"/>
              <a:t>b_m \end{array} \right]</a:t>
            </a:r>
            <a:endParaRPr sz="3000"/>
          </a:p>
          <a:p>
            <a:pPr lvl="0">
              <a:defRPr sz="1800"/>
            </a:pPr>
            <a:r>
              <a:rPr sz="3000"/>
              <a:t>=</a:t>
            </a:r>
            <a:endParaRPr sz="3000"/>
          </a:p>
          <a:p>
            <a:pPr lvl="0">
              <a:defRPr sz="1800"/>
            </a:pPr>
            <a:r>
              <a:rPr sz="3000"/>
              <a:t>\left[ \begin{array}{c}</a:t>
            </a:r>
            <a:endParaRPr sz="3000"/>
          </a:p>
          <a:p>
            <a:pPr lvl="0">
              <a:defRPr sz="1800"/>
            </a:pPr>
            <a:r>
              <a:rPr sz="3000"/>
              <a:t>\bold{l}^T_1 \\</a:t>
            </a:r>
            <a:endParaRPr sz="3000"/>
          </a:p>
          <a:p>
            <a:pPr lvl="0">
              <a:defRPr sz="1800"/>
            </a:pPr>
            <a:r>
              <a:rPr sz="3000"/>
              <a:t>\bold{l}^T_2 \\</a:t>
            </a:r>
            <a:endParaRPr sz="3000"/>
          </a:p>
          <a:p>
            <a:pPr lvl="0">
              <a:defRPr sz="1800"/>
            </a:pPr>
            <a:r>
              <a:rPr sz="3000"/>
              <a:t>\ldots \\</a:t>
            </a:r>
            <a:endParaRPr sz="3000"/>
          </a:p>
          <a:p>
            <a:pPr lvl="0">
              <a:defRPr sz="1800"/>
            </a:pPr>
            <a:r>
              <a:rPr sz="3000"/>
              <a:t>\bold{l}^T_m \end{array} \right] \bold{n}</a:t>
            </a:r>
            <a:endParaRPr sz="3000"/>
          </a:p>
          <a:p>
            <a:pPr lvl="0">
              <a:defRPr sz="1800"/>
            </a:pPr>
            <a:r>
              <a:rPr sz="3000"/>
              <a:t>= L\bold{n}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Shape 375"/>
          <p:cNvSpPr/>
          <p:nvPr>
            <p:ph type="sldImg"/>
          </p:nvPr>
        </p:nvSpPr>
        <p:spPr>
          <a:prstGeom prst="rect">
            <a:avLst/>
          </a:prstGeom>
        </p:spPr>
        <p:txBody>
          <a:bodyPr/>
          <a:lstStyle/>
          <a:p>
            <a:pPr lvl="0"/>
          </a:p>
        </p:txBody>
      </p:sp>
      <p:sp>
        <p:nvSpPr>
          <p:cNvPr id="376" name="Shape 376"/>
          <p:cNvSpPr/>
          <p:nvPr>
            <p:ph type="body" sz="quarter" idx="1"/>
          </p:nvPr>
        </p:nvSpPr>
        <p:spPr>
          <a:prstGeom prst="rect">
            <a:avLst/>
          </a:prstGeom>
        </p:spPr>
        <p:txBody>
          <a:bodyPr/>
          <a:lstStyle/>
          <a:p>
            <a:pPr lvl="0">
              <a:defRPr sz="1800"/>
            </a:pPr>
            <a:r>
              <a:rPr sz="3000"/>
              <a:t>Here’s an example. The sun position is shown on the dashed line, that would be the PLS model. All the coloured dots represent an MLV (obtained from an envmap from a partially cloudy day), color coded by their intensity.</a:t>
            </a:r>
            <a:endParaRPr sz="3000"/>
          </a:p>
          <a:p>
            <a:pPr lvl="0">
              <a:defRPr sz="1800"/>
            </a:pPr>
            <a:r>
              <a:rPr sz="3000"/>
              <a:t>Notice how the current analysis is made for a single normal, pointing toward zenith. I’m going to swipe the normal analyzed from zenith all the way down. See how the MLVs are spread out for normals pointing toward zenith.</a:t>
            </a:r>
            <a:endParaRPr sz="3000"/>
          </a:p>
          <a:p>
            <a:pPr lvl="0">
              <a:defRPr sz="1800"/>
            </a:pPr>
            <a:r>
              <a:rPr sz="3000"/>
              <a:t>Look how the MLVs collapse when the normal is around the equator. This is even more visible when swiping from E to W: shifting happens, but the results are coplanar with the previous MLVs.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6" name="Shape 396"/>
          <p:cNvSpPr/>
          <p:nvPr>
            <p:ph type="sldImg"/>
          </p:nvPr>
        </p:nvSpPr>
        <p:spPr>
          <a:prstGeom prst="rect">
            <a:avLst/>
          </a:prstGeom>
        </p:spPr>
        <p:txBody>
          <a:bodyPr/>
          <a:lstStyle/>
          <a:p>
            <a:pPr lvl="0"/>
          </a:p>
        </p:txBody>
      </p:sp>
      <p:sp>
        <p:nvSpPr>
          <p:cNvPr id="397" name="Shape 397"/>
          <p:cNvSpPr/>
          <p:nvPr>
            <p:ph type="body" sz="quarter" idx="1"/>
          </p:nvPr>
        </p:nvSpPr>
        <p:spPr>
          <a:prstGeom prst="rect">
            <a:avLst/>
          </a:prstGeom>
        </p:spPr>
        <p:txBody>
          <a:bodyPr/>
          <a:lstStyle/>
          <a:p>
            <a:pPr lvl="0">
              <a:defRPr sz="1800"/>
            </a:pPr>
            <a:r>
              <a:rPr sz="3000"/>
              <a:t>Here are 5 frames from the previous video.</a:t>
            </a:r>
            <a:endParaRPr sz="3000"/>
          </a:p>
          <a:p>
            <a:pPr lvl="0">
              <a:defRPr sz="1800"/>
            </a:pPr>
            <a:r>
              <a:rPr sz="3000"/>
              <a:t>When the MLVs are bright, they follow the solar path. When the MLVs are dim, they are shifted toward the normal. As you can see, normals around the equator exhibit a zero-crossing where the shifting will still be coplanar with the other captures.</a:t>
            </a:r>
            <a:endParaRPr sz="3000"/>
          </a:p>
          <a:p>
            <a:pPr lvl="0">
              <a:defRPr sz="1800"/>
            </a:pPr>
            <a:r>
              <a:rPr sz="3000"/>
              <a:t>How do we quantify these shifts?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Shape 406"/>
          <p:cNvSpPr/>
          <p:nvPr>
            <p:ph type="sldImg"/>
          </p:nvPr>
        </p:nvSpPr>
        <p:spPr>
          <a:prstGeom prst="rect">
            <a:avLst/>
          </a:prstGeom>
        </p:spPr>
        <p:txBody>
          <a:bodyPr/>
          <a:lstStyle/>
          <a:p>
            <a:pPr lvl="0"/>
          </a:p>
        </p:txBody>
      </p:sp>
      <p:sp>
        <p:nvSpPr>
          <p:cNvPr id="407" name="Shape 407"/>
          <p:cNvSpPr/>
          <p:nvPr>
            <p:ph type="body" sz="quarter" idx="1"/>
          </p:nvPr>
        </p:nvSpPr>
        <p:spPr>
          <a:prstGeom prst="rect">
            <a:avLst/>
          </a:prstGeom>
        </p:spPr>
        <p:txBody>
          <a:bodyPr/>
          <a:lstStyle/>
          <a:p>
            <a:pPr lvl="0">
              <a:defRPr sz="1800"/>
            </a:pPr>
            <a:r>
              <a:rPr sz="3000"/>
              <a:t>…The maximum uncertainty. This measure is based on the conditioning of the L matrix. This L matrix is the stacked MLVs of all the environment maps. I refer you to the paper for a formal definition of the maximum uncertainty.</a:t>
            </a:r>
            <a:endParaRPr sz="3000"/>
          </a:p>
          <a:p>
            <a:pPr lvl="0">
              <a:defRPr sz="1800"/>
            </a:pPr>
            <a:r>
              <a:rPr sz="3000"/>
              <a:t>This is what we’re going to use to quantify the reconstructability of a normal.</a:t>
            </a:r>
            <a:endParaRPr sz="3000"/>
          </a:p>
          <a:p>
            <a:pPr lvl="0">
              <a:defRPr sz="1800"/>
            </a:pPr>
            <a:r>
              <a:rPr sz="3000"/>
              <a:t>Can be seen as an amplification of noise.</a:t>
            </a:r>
            <a:endParaRPr sz="3000"/>
          </a:p>
          <a:p>
            <a:pPr lvl="0">
              <a:defRPr sz="1800"/>
            </a:pPr>
            <a:endParaRPr sz="3000"/>
          </a:p>
          <a:p>
            <a:pPr lvl="0">
              <a:defRPr sz="1800"/>
            </a:pPr>
            <a:r>
              <a:rPr sz="3000"/>
              <a:t>Here is an example of this metric for the previous day. We computed the uncertainty for all the normals of a sphere. As you can see, most of the sphere yields a low uncertainty, with the exception of normals on the equator. This is due to the collapse of the MLVs from the earlier video. So the shifts made by clouds, which gives the spread out MLVs, are important to lower the uncertainty.</a:t>
            </a:r>
            <a:endParaRPr sz="3000"/>
          </a:p>
          <a:p>
            <a:pPr lvl="0">
              <a:defRPr sz="1800"/>
            </a:pPr>
            <a:r>
              <a:rPr sz="3000"/>
              <a:t>Now, the question is…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8" name="Shape 418"/>
          <p:cNvSpPr/>
          <p:nvPr>
            <p:ph type="sldImg"/>
          </p:nvPr>
        </p:nvSpPr>
        <p:spPr>
          <a:prstGeom prst="rect">
            <a:avLst/>
          </a:prstGeom>
        </p:spPr>
        <p:txBody>
          <a:bodyPr/>
          <a:lstStyle/>
          <a:p>
            <a:pPr lvl="0"/>
          </a:p>
        </p:txBody>
      </p:sp>
      <p:sp>
        <p:nvSpPr>
          <p:cNvPr id="419" name="Shape 419"/>
          <p:cNvSpPr/>
          <p:nvPr>
            <p:ph type="body" sz="quarter" idx="1"/>
          </p:nvPr>
        </p:nvSpPr>
        <p:spPr>
          <a:prstGeom prst="rect">
            <a:avLst/>
          </a:prstGeom>
        </p:spPr>
        <p:txBody>
          <a:bodyPr/>
          <a:lstStyle/>
          <a:p>
            <a:pPr lvl="0">
              <a:defRPr sz="1800"/>
            </a:pPr>
            <a:r>
              <a:rPr sz="3000"/>
              <a:t>If we begin the capture at 11 o’clock, we see that in the first moments, for the first half hour, the uncertainty is high.</a:t>
            </a:r>
            <a:endParaRPr sz="3000"/>
          </a:p>
          <a:p>
            <a:pPr lvl="0">
              <a:defRPr sz="1800"/>
            </a:pPr>
            <a:r>
              <a:rPr sz="3000"/>
              <a:t>As you can see, the performance is color-coded, each color point is the median performance obtained over a sphere.</a:t>
            </a:r>
            <a:endParaRPr sz="3000"/>
          </a:p>
          <a:p>
            <a:pPr lvl="0">
              <a:defRPr sz="1800"/>
            </a:pPr>
            <a:endParaRPr sz="3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lvl="0"/>
          </a:p>
        </p:txBody>
      </p:sp>
      <p:sp>
        <p:nvSpPr>
          <p:cNvPr id="429" name="Shape 429"/>
          <p:cNvSpPr/>
          <p:nvPr>
            <p:ph type="body" sz="quarter" idx="1"/>
          </p:nvPr>
        </p:nvSpPr>
        <p:spPr>
          <a:prstGeom prst="rect">
            <a:avLst/>
          </a:prstGeom>
        </p:spPr>
        <p:txBody>
          <a:bodyPr/>
          <a:lstStyle/>
          <a:p>
            <a:pPr lvl="0">
              <a:defRPr sz="1800"/>
            </a:pPr>
            <a:r>
              <a:rPr sz="3000"/>
              <a:t>If I capture until 14h, I see that the expected performance is roughly the same than after the first half hour. It means that some important data were captured around 11h30, and the rest of the captures doesn’t improve much the conditioning of the problem.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lvl="0"/>
          </a:p>
        </p:txBody>
      </p:sp>
      <p:sp>
        <p:nvSpPr>
          <p:cNvPr id="438" name="Shape 438"/>
          <p:cNvSpPr/>
          <p:nvPr>
            <p:ph type="body" sz="quarter" idx="1"/>
          </p:nvPr>
        </p:nvSpPr>
        <p:spPr>
          <a:prstGeom prst="rect">
            <a:avLst/>
          </a:prstGeom>
        </p:spPr>
        <p:txBody>
          <a:bodyPr/>
          <a:lstStyle/>
          <a:p>
            <a:pPr lvl="0">
              <a:defRPr sz="1800"/>
            </a:pPr>
            <a:r>
              <a:rPr sz="3000"/>
              <a:t>If I continue until 17h, though, I see a big performance increase around 14h15.</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lvl="0"/>
          </a:p>
        </p:txBody>
      </p:sp>
      <p:sp>
        <p:nvSpPr>
          <p:cNvPr id="448" name="Shape 448"/>
          <p:cNvSpPr/>
          <p:nvPr>
            <p:ph type="body" sz="quarter" idx="1"/>
          </p:nvPr>
        </p:nvSpPr>
        <p:spPr>
          <a:prstGeom prst="rect">
            <a:avLst/>
          </a:prstGeom>
        </p:spPr>
        <p:txBody>
          <a:bodyPr/>
          <a:lstStyle/>
          <a:p>
            <a:pPr lvl="0">
              <a:defRPr sz="1800"/>
            </a:pPr>
            <a:r>
              <a:rPr sz="3000"/>
              <a:t> Things happened in the sky that improved the conditioning of the problem…</a:t>
            </a:r>
            <a:endParaRPr sz="3000"/>
          </a:p>
          <a:p>
            <a:pPr lvl="0">
              <a:defRPr sz="1800"/>
            </a:pPr>
            <a:r>
              <a:rPr sz="3000"/>
              <a:t>This video shows the environment maps of the entire day. We’ll focus on what’s happening in a moment, but first, we only ran this analysis from 11h. We can continue this analysis…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lvl="0"/>
          </a:p>
        </p:txBody>
      </p:sp>
      <p:sp>
        <p:nvSpPr>
          <p:cNvPr id="457" name="Shape 457"/>
          <p:cNvSpPr/>
          <p:nvPr>
            <p:ph type="body" sz="quarter" idx="1"/>
          </p:nvPr>
        </p:nvSpPr>
        <p:spPr>
          <a:prstGeom prst="rect">
            <a:avLst/>
          </a:prstGeom>
        </p:spPr>
        <p:txBody>
          <a:bodyPr/>
          <a:lstStyle/>
          <a:p>
            <a:pPr lvl="0">
              <a:defRPr sz="1800"/>
            </a:pPr>
            <a:r>
              <a:rPr sz="3000"/>
              <a:t>If we were to start at noon, instead, we’d get these results, where the uncertainty would stay really bad until around 2h. Now, we can repeat this analysis for all the possible time intervals over a day…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lvl="0"/>
          </a:p>
        </p:txBody>
      </p:sp>
      <p:sp>
        <p:nvSpPr>
          <p:cNvPr id="467" name="Shape 467"/>
          <p:cNvSpPr/>
          <p:nvPr>
            <p:ph type="body" sz="quarter" idx="1"/>
          </p:nvPr>
        </p:nvSpPr>
        <p:spPr>
          <a:prstGeom prst="rect">
            <a:avLst/>
          </a:prstGeom>
        </p:spPr>
        <p:txBody>
          <a:bodyPr/>
          <a:lstStyle/>
          <a:p>
            <a:pPr lvl="0">
              <a:defRPr sz="1800"/>
            </a:pPr>
            <a:r>
              <a:rPr sz="3000"/>
              <a:t>The x-axis being the start time of the capture.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5" name="Shape 475"/>
          <p:cNvSpPr/>
          <p:nvPr>
            <p:ph type="sldImg"/>
          </p:nvPr>
        </p:nvSpPr>
        <p:spPr>
          <a:prstGeom prst="rect">
            <a:avLst/>
          </a:prstGeom>
        </p:spPr>
        <p:txBody>
          <a:bodyPr/>
          <a:lstStyle/>
          <a:p>
            <a:pPr lvl="0"/>
          </a:p>
        </p:txBody>
      </p:sp>
      <p:sp>
        <p:nvSpPr>
          <p:cNvPr id="476" name="Shape 476"/>
          <p:cNvSpPr/>
          <p:nvPr>
            <p:ph type="body" sz="quarter" idx="1"/>
          </p:nvPr>
        </p:nvSpPr>
        <p:spPr>
          <a:prstGeom prst="rect">
            <a:avLst/>
          </a:prstGeom>
        </p:spPr>
        <p:txBody>
          <a:bodyPr/>
          <a:lstStyle/>
          <a:p>
            <a:pPr lvl="0">
              <a:defRPr sz="1800"/>
            </a:pPr>
            <a:r>
              <a:rPr sz="3000"/>
              <a:t>14h -&gt; predict good</a:t>
            </a:r>
            <a:endParaRPr sz="3000"/>
          </a:p>
          <a:p>
            <a:pPr lvl="0">
              <a:defRPr sz="1800"/>
            </a:pPr>
            <a:r>
              <a:rPr sz="3000"/>
              <a:t>noon -&gt; predict bad</a:t>
            </a:r>
            <a:endParaRPr sz="3000"/>
          </a:p>
          <a:p>
            <a:pPr lvl="0">
              <a:defRPr sz="1800"/>
            </a:pPr>
            <a:r>
              <a:rPr sz="3000"/>
              <a:t>I will bring your attention on the line around 14h. This abrupt increase in performance reconstruction is due to what happens in the sky. More precisely, at this moment</a:t>
            </a:r>
            <a:endParaRPr sz="3000"/>
          </a:p>
          <a:p>
            <a:pPr lvl="0">
              <a:defRPr sz="1800"/>
            </a:pPr>
            <a:r>
              <a:rPr sz="3000"/>
              <a:t>[Mettre vidéos]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lvl="0"/>
          </a:p>
        </p:txBody>
      </p:sp>
      <p:sp>
        <p:nvSpPr>
          <p:cNvPr id="101" name="Shape 101"/>
          <p:cNvSpPr/>
          <p:nvPr>
            <p:ph type="body" sz="quarter" idx="1"/>
          </p:nvPr>
        </p:nvSpPr>
        <p:spPr>
          <a:prstGeom prst="rect">
            <a:avLst/>
          </a:prstGeom>
        </p:spPr>
        <p:txBody>
          <a:bodyPr/>
          <a:lstStyle>
            <a:lvl1pPr defTabSz="800100">
              <a:lnSpc>
                <a:spcPct val="100000"/>
              </a:lnSpc>
              <a:defRPr sz="2600">
                <a:latin typeface="Lucida Grande"/>
                <a:ea typeface="Lucida Grande"/>
                <a:cs typeface="Lucida Grande"/>
                <a:sym typeface="Lucida Grande"/>
              </a:defRPr>
            </a:lvl1pPr>
          </a:lstStyle>
          <a:p>
            <a:pPr lvl="0">
              <a:defRPr sz="1800"/>
            </a:pPr>
            <a:r>
              <a:rPr sz="2600"/>
              <a:t>The main challenge with outdoor data as opposed to the lab, is that we cannot control the lighting. But that causes a problem, because remember that to have a stable reconstruction, we have to light the object from at least three non-coplanar directions. The sun gives a lot more than three lighting directions over the course of a day, but they all lie on the same plane. That causes the problem to be underconstrained, so we cannot reconstruct the normals accurately on small time intervals.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3" name="Shape 483"/>
          <p:cNvSpPr/>
          <p:nvPr>
            <p:ph type="sldImg"/>
          </p:nvPr>
        </p:nvSpPr>
        <p:spPr>
          <a:prstGeom prst="rect">
            <a:avLst/>
          </a:prstGeom>
        </p:spPr>
        <p:txBody>
          <a:bodyPr/>
          <a:lstStyle/>
          <a:p>
            <a:pPr lvl="0"/>
          </a:p>
        </p:txBody>
      </p:sp>
      <p:sp>
        <p:nvSpPr>
          <p:cNvPr id="484" name="Shape 484"/>
          <p:cNvSpPr/>
          <p:nvPr>
            <p:ph type="body" sz="quarter" idx="1"/>
          </p:nvPr>
        </p:nvSpPr>
        <p:spPr>
          <a:prstGeom prst="rect">
            <a:avLst/>
          </a:prstGeom>
        </p:spPr>
        <p:txBody>
          <a:bodyPr/>
          <a:lstStyle/>
          <a:p>
            <a:pPr lvl="0">
              <a:defRPr sz="1800"/>
            </a:pPr>
            <a:r>
              <a:rPr sz="3000"/>
              <a:t>More precisely, at this moment, ribbon-like clouds appear, making rapid shifts between MLVs.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9" name="Shape 489"/>
          <p:cNvSpPr/>
          <p:nvPr>
            <p:ph type="sldImg"/>
          </p:nvPr>
        </p:nvSpPr>
        <p:spPr>
          <a:prstGeom prst="rect">
            <a:avLst/>
          </a:prstGeom>
        </p:spPr>
        <p:txBody>
          <a:bodyPr/>
          <a:lstStyle/>
          <a:p>
            <a:pPr lvl="0"/>
          </a:p>
        </p:txBody>
      </p:sp>
      <p:sp>
        <p:nvSpPr>
          <p:cNvPr id="490" name="Shape 490"/>
          <p:cNvSpPr/>
          <p:nvPr>
            <p:ph type="body" sz="quarter" idx="1"/>
          </p:nvPr>
        </p:nvSpPr>
        <p:spPr>
          <a:prstGeom prst="rect">
            <a:avLst/>
          </a:prstGeom>
        </p:spPr>
        <p:txBody>
          <a:bodyPr/>
          <a:lstStyle/>
          <a:p>
            <a:pPr lvl="0">
              <a:defRPr sz="1800"/>
            </a:pPr>
            <a:r>
              <a:rPr sz="3000"/>
              <a:t>Here’s another day which seems to work better in the morning. The plots for all the days from our database are available in the supplementary material.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lvl="0"/>
          </a:p>
        </p:txBody>
      </p:sp>
      <p:sp>
        <p:nvSpPr>
          <p:cNvPr id="496" name="Shape 496"/>
          <p:cNvSpPr/>
          <p:nvPr>
            <p:ph type="body" sz="quarter" idx="1"/>
          </p:nvPr>
        </p:nvSpPr>
        <p:spPr>
          <a:prstGeom prst="rect">
            <a:avLst/>
          </a:prstGeom>
        </p:spPr>
        <p:txBody>
          <a:bodyPr/>
          <a:lstStyle/>
          <a:p>
            <a:pPr lvl="0">
              <a:defRPr sz="1800"/>
            </a:pPr>
            <a:r>
              <a:rPr sz="3000"/>
              <a:t>As it is a sunny day, the MLVs all follow the solar plane, giving a bad conditioning. There is no interval improving enough the conditioning of the problem.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1" name="Shape 501"/>
          <p:cNvSpPr/>
          <p:nvPr>
            <p:ph type="sldImg"/>
          </p:nvPr>
        </p:nvSpPr>
        <p:spPr>
          <a:prstGeom prst="rect">
            <a:avLst/>
          </a:prstGeom>
        </p:spPr>
        <p:txBody>
          <a:bodyPr/>
          <a:lstStyle/>
          <a:p>
            <a:pPr lvl="0"/>
          </a:p>
        </p:txBody>
      </p:sp>
      <p:sp>
        <p:nvSpPr>
          <p:cNvPr id="502" name="Shape 502"/>
          <p:cNvSpPr/>
          <p:nvPr>
            <p:ph type="body" sz="quarter" idx="1"/>
          </p:nvPr>
        </p:nvSpPr>
        <p:spPr>
          <a:prstGeom prst="rect">
            <a:avLst/>
          </a:prstGeom>
        </p:spPr>
        <p:txBody>
          <a:bodyPr/>
          <a:lstStyle/>
          <a:p>
            <a:pPr lvl="0">
              <a:defRPr sz="1800"/>
            </a:pPr>
            <a:r>
              <a:rPr sz="3000"/>
              <a:t>Let’s go back to the original question: How often does MLV shift enough for good reconstruction?</a:t>
            </a:r>
            <a:endParaRPr sz="3000"/>
          </a:p>
          <a:p>
            <a:pPr lvl="0">
              <a:defRPr sz="1800"/>
            </a:pPr>
            <a:r>
              <a:rPr sz="3000"/>
              <a:t>If a full day is 6 hours, let’s look at the performance in half a day (3 hours).</a:t>
            </a:r>
            <a:endParaRPr sz="3000"/>
          </a:p>
          <a:p>
            <a:pPr lvl="0">
              <a:defRPr sz="1800"/>
            </a:pPr>
            <a:r>
              <a:rPr sz="3000"/>
              <a:t>For 50% of all half day intervals in our dataset, we find that the uncertainty is less than twice that of a full day.</a:t>
            </a:r>
            <a:endParaRPr sz="3000"/>
          </a:p>
          <a:p>
            <a:pPr lvl="0">
              <a:defRPr sz="1800"/>
            </a:pPr>
            <a:r>
              <a:rPr sz="3000"/>
              <a:t>Let’s look at an actual example where this happens, first with synthetic data.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7" name="Shape 507"/>
          <p:cNvSpPr/>
          <p:nvPr>
            <p:ph type="sldImg"/>
          </p:nvPr>
        </p:nvSpPr>
        <p:spPr>
          <a:prstGeom prst="rect">
            <a:avLst/>
          </a:prstGeom>
        </p:spPr>
        <p:txBody>
          <a:bodyPr/>
          <a:lstStyle/>
          <a:p>
            <a:pPr lvl="0"/>
          </a:p>
        </p:txBody>
      </p:sp>
      <p:sp>
        <p:nvSpPr>
          <p:cNvPr id="508" name="Shape 508"/>
          <p:cNvSpPr/>
          <p:nvPr>
            <p:ph type="body" sz="quarter" idx="1"/>
          </p:nvPr>
        </p:nvSpPr>
        <p:spPr>
          <a:prstGeom prst="rect">
            <a:avLst/>
          </a:prstGeom>
        </p:spPr>
        <p:txBody>
          <a:bodyPr/>
          <a:lstStyle>
            <a:lvl1pPr defTabSz="800100">
              <a:lnSpc>
                <a:spcPct val="100000"/>
              </a:lnSpc>
              <a:defRPr sz="2600">
                <a:latin typeface="Lucida Grande"/>
                <a:ea typeface="Lucida Grande"/>
                <a:cs typeface="Lucida Grande"/>
                <a:sym typeface="Lucida Grande"/>
              </a:defRPr>
            </a:lvl1pPr>
          </a:lstStyle>
          <a:p>
            <a:pPr lvl="0">
              <a:defRPr sz="1800"/>
            </a:pPr>
            <a:r>
              <a:rPr sz="2600"/>
              <a:t>[Modify for the renderings]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9" name="Shape 529"/>
          <p:cNvSpPr/>
          <p:nvPr>
            <p:ph type="sldImg"/>
          </p:nvPr>
        </p:nvSpPr>
        <p:spPr>
          <a:prstGeom prst="rect">
            <a:avLst/>
          </a:prstGeom>
        </p:spPr>
        <p:txBody>
          <a:bodyPr/>
          <a:lstStyle/>
          <a:p>
            <a:pPr lvl="0"/>
          </a:p>
        </p:txBody>
      </p:sp>
      <p:sp>
        <p:nvSpPr>
          <p:cNvPr id="530" name="Shape 530"/>
          <p:cNvSpPr/>
          <p:nvPr>
            <p:ph type="body" sz="quarter" idx="1"/>
          </p:nvPr>
        </p:nvSpPr>
        <p:spPr>
          <a:prstGeom prst="rect">
            <a:avLst/>
          </a:prstGeom>
        </p:spPr>
        <p:txBody>
          <a:bodyPr/>
          <a:lstStyle/>
          <a:p>
            <a:pPr lvl="0">
              <a:defRPr sz="1800"/>
            </a:pPr>
            <a:r>
              <a:rPr sz="3000"/>
              <a:t>Here, we’re running an actual PS algorithm and show the angular error between the GT and the reconstruction.</a:t>
            </a:r>
            <a:endParaRPr sz="3000"/>
          </a:p>
          <a:p>
            <a:pPr lvl="0">
              <a:defRPr sz="1800"/>
            </a:pPr>
            <a:endParaRPr sz="3000"/>
          </a:p>
          <a:p>
            <a:pPr lvl="0">
              <a:defRPr sz="1800"/>
            </a:pPr>
            <a:r>
              <a:rPr sz="3000"/>
              <a:t>[…] Which seems to indicate that some data at the beginning of the day somehow worsen the reconstruction performance. We’re currently investigating this to better understand what’s going 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8" name="Shape 538"/>
          <p:cNvSpPr/>
          <p:nvPr>
            <p:ph type="sldImg"/>
          </p:nvPr>
        </p:nvSpPr>
        <p:spPr>
          <a:prstGeom prst="rect">
            <a:avLst/>
          </a:prstGeom>
        </p:spPr>
        <p:txBody>
          <a:bodyPr/>
          <a:lstStyle/>
          <a:p>
            <a:pPr lvl="0"/>
          </a:p>
        </p:txBody>
      </p:sp>
      <p:sp>
        <p:nvSpPr>
          <p:cNvPr id="539" name="Shape 539"/>
          <p:cNvSpPr/>
          <p:nvPr>
            <p:ph type="body" sz="quarter" idx="1"/>
          </p:nvPr>
        </p:nvSpPr>
        <p:spPr>
          <a:prstGeom prst="rect">
            <a:avLst/>
          </a:prstGeom>
        </p:spPr>
        <p:txBody>
          <a:bodyPr/>
          <a:lstStyle>
            <a:lvl1pPr defTabSz="800100">
              <a:lnSpc>
                <a:spcPct val="100000"/>
              </a:lnSpc>
              <a:defRPr sz="2600">
                <a:latin typeface="Lucida Grande"/>
                <a:ea typeface="Lucida Grande"/>
                <a:cs typeface="Lucida Grande"/>
                <a:sym typeface="Lucida Grande"/>
              </a:defRPr>
            </a:lvl1pPr>
          </a:lstStyle>
          <a:p>
            <a:pPr lvl="0">
              <a:defRPr sz="1800"/>
            </a:pPr>
            <a:r>
              <a:rPr sz="2600"/>
              <a:t>We gather some pictures and sky captures using two cameras.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7" name="Shape 567"/>
          <p:cNvSpPr/>
          <p:nvPr>
            <p:ph type="sldImg"/>
          </p:nvPr>
        </p:nvSpPr>
        <p:spPr>
          <a:prstGeom prst="rect">
            <a:avLst/>
          </a:prstGeom>
        </p:spPr>
        <p:txBody>
          <a:bodyPr/>
          <a:lstStyle/>
          <a:p>
            <a:pPr lvl="0"/>
          </a:p>
        </p:txBody>
      </p:sp>
      <p:sp>
        <p:nvSpPr>
          <p:cNvPr id="568" name="Shape 568"/>
          <p:cNvSpPr/>
          <p:nvPr>
            <p:ph type="body" sz="quarter" idx="1"/>
          </p:nvPr>
        </p:nvSpPr>
        <p:spPr>
          <a:prstGeom prst="rect">
            <a:avLst/>
          </a:prstGeom>
        </p:spPr>
        <p:txBody>
          <a:bodyPr/>
          <a:lstStyle/>
          <a:p>
            <a:pPr lvl="0" defTabSz="800100">
              <a:lnSpc>
                <a:spcPct val="100000"/>
              </a:lnSpc>
              <a:defRPr sz="1800"/>
            </a:pPr>
            <a:r>
              <a:rPr sz="2600">
                <a:latin typeface="Lucida Grande"/>
                <a:ea typeface="Lucida Grande"/>
                <a:cs typeface="Lucida Grande"/>
                <a:sym typeface="Lucida Grande"/>
              </a:rPr>
              <a:t>Fine-grained analysis</a:t>
            </a:r>
            <a:endParaRPr sz="2600">
              <a:latin typeface="Lucida Grande"/>
              <a:ea typeface="Lucida Grande"/>
              <a:cs typeface="Lucida Grande"/>
              <a:sym typeface="Lucida Grande"/>
            </a:endParaRPr>
          </a:p>
          <a:p>
            <a:pPr lvl="0" defTabSz="800100">
              <a:lnSpc>
                <a:spcPct val="100000"/>
              </a:lnSpc>
              <a:defRPr sz="1800"/>
            </a:pPr>
            <a:r>
              <a:rPr sz="2600">
                <a:latin typeface="Lucida Grande"/>
                <a:ea typeface="Lucida Grande"/>
                <a:cs typeface="Lucida Grande"/>
                <a:sym typeface="Lucida Grande"/>
              </a:rPr>
              <a:t>This is a real PS algorithm performed on real images for a full day reconstruction.</a:t>
            </a:r>
            <a:endParaRPr sz="2600">
              <a:latin typeface="Lucida Grande"/>
              <a:ea typeface="Lucida Grande"/>
              <a:cs typeface="Lucida Grande"/>
              <a:sym typeface="Lucida Grande"/>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lvl="0"/>
          </a:p>
        </p:txBody>
      </p:sp>
      <p:sp>
        <p:nvSpPr>
          <p:cNvPr id="573" name="Shape 573"/>
          <p:cNvSpPr/>
          <p:nvPr>
            <p:ph type="body" sz="quarter" idx="1"/>
          </p:nvPr>
        </p:nvSpPr>
        <p:spPr>
          <a:prstGeom prst="rect">
            <a:avLst/>
          </a:prstGeom>
        </p:spPr>
        <p:txBody>
          <a:bodyPr/>
          <a:lstStyle/>
          <a:p>
            <a:pPr lvl="0">
              <a:defRPr sz="1800"/>
            </a:pPr>
            <a:r>
              <a:rPr sz="3000"/>
              <a:t>What needs to happen?</a:t>
            </a:r>
            <a:endParaRPr sz="3000"/>
          </a:p>
          <a:p>
            <a:pPr lvl="0">
              <a:defRPr sz="1800"/>
            </a:pPr>
            <a:r>
              <a:rPr sz="3000"/>
              <a:t>MLV shifts, they must spread out!</a:t>
            </a:r>
            <a:endParaRPr sz="3000"/>
          </a:p>
          <a:p>
            <a:pPr lvl="0">
              <a:defRPr sz="1800"/>
            </a:pPr>
            <a:r>
              <a:rPr sz="3000"/>
              <a:t>Can it happen during less than a day?</a:t>
            </a:r>
            <a:endParaRPr sz="3000"/>
          </a:p>
          <a:p>
            <a:pPr lvl="0">
              <a:defRPr sz="1800"/>
            </a:pPr>
            <a:r>
              <a:rPr sz="3000"/>
              <a:t>Analysis in our database shows that most of the time, 3 hours intervals yield only a small degradation in performance over the whole day, 50% of the time.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2" name="Shape 582"/>
          <p:cNvSpPr/>
          <p:nvPr>
            <p:ph type="sldImg"/>
          </p:nvPr>
        </p:nvSpPr>
        <p:spPr>
          <a:prstGeom prst="rect">
            <a:avLst/>
          </a:prstGeom>
        </p:spPr>
        <p:txBody>
          <a:bodyPr/>
          <a:lstStyle/>
          <a:p>
            <a:pPr lvl="0"/>
          </a:p>
        </p:txBody>
      </p:sp>
      <p:sp>
        <p:nvSpPr>
          <p:cNvPr id="583" name="Shape 583"/>
          <p:cNvSpPr/>
          <p:nvPr>
            <p:ph type="body" sz="quarter" idx="1"/>
          </p:nvPr>
        </p:nvSpPr>
        <p:spPr>
          <a:prstGeom prst="rect">
            <a:avLst/>
          </a:prstGeom>
        </p:spPr>
        <p:txBody>
          <a:bodyPr/>
          <a:lstStyle/>
          <a:p>
            <a:pPr lvl="0">
              <a:defRPr sz="1800"/>
            </a:pPr>
            <a:r>
              <a:rPr sz="3000"/>
              <a:t>If you want to capture these days for oPS, you’re lucky! Tomorrow would be a pretty good day, slightly windy, enough to move the 50% cloud cover around, so most time intervals should work well during that day.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 name="Shape 114"/>
          <p:cNvSpPr/>
          <p:nvPr>
            <p:ph type="sldImg"/>
          </p:nvPr>
        </p:nvSpPr>
        <p:spPr>
          <a:prstGeom prst="rect">
            <a:avLst/>
          </a:prstGeom>
        </p:spPr>
        <p:txBody>
          <a:bodyPr/>
          <a:lstStyle/>
          <a:p>
            <a:pPr lvl="0"/>
          </a:p>
        </p:txBody>
      </p:sp>
      <p:sp>
        <p:nvSpPr>
          <p:cNvPr id="115" name="Shape 115"/>
          <p:cNvSpPr/>
          <p:nvPr>
            <p:ph type="body" sz="quarter" idx="1"/>
          </p:nvPr>
        </p:nvSpPr>
        <p:spPr>
          <a:prstGeom prst="rect">
            <a:avLst/>
          </a:prstGeom>
        </p:spPr>
        <p:txBody>
          <a:bodyPr/>
          <a:lstStyle/>
          <a:p>
            <a:pPr lvl="0">
              <a:defRPr sz="1800"/>
            </a:pPr>
            <a:r>
              <a:rPr sz="3000"/>
              <a:t>To deal with this issue, people have proposed to simply gather months of data to ensure that the sun, modelled as a point light source, moves out of the a single plane. But waiting for this amount of time is tedious.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7" name="Shape 607"/>
          <p:cNvSpPr/>
          <p:nvPr>
            <p:ph type="sldImg"/>
          </p:nvPr>
        </p:nvSpPr>
        <p:spPr>
          <a:prstGeom prst="rect">
            <a:avLst/>
          </a:prstGeom>
        </p:spPr>
        <p:txBody>
          <a:bodyPr/>
          <a:lstStyle/>
          <a:p>
            <a:pPr lvl="0"/>
          </a:p>
        </p:txBody>
      </p:sp>
      <p:sp>
        <p:nvSpPr>
          <p:cNvPr id="608" name="Shape 608"/>
          <p:cNvSpPr/>
          <p:nvPr>
            <p:ph type="body" sz="quarter" idx="1"/>
          </p:nvPr>
        </p:nvSpPr>
        <p:spPr>
          <a:prstGeom prst="rect">
            <a:avLst/>
          </a:prstGeom>
        </p:spPr>
        <p:txBody>
          <a:bodyPr/>
          <a:lstStyle/>
          <a:p>
            <a:pPr lvl="0" defTabSz="800100">
              <a:lnSpc>
                <a:spcPct val="100000"/>
              </a:lnSpc>
              <a:defRPr sz="1800"/>
            </a:pPr>
            <a:r>
              <a:rPr sz="2600">
                <a:latin typeface="Lucida Grande"/>
                <a:ea typeface="Lucida Grande"/>
                <a:cs typeface="Lucida Grande"/>
                <a:sym typeface="Lucida Grande"/>
              </a:rPr>
              <a:t>Add </a:t>
            </a:r>
            <a:r>
              <a:rPr sz="2600" u="sng">
                <a:latin typeface="Lucida Grande"/>
                <a:ea typeface="Lucida Grande"/>
                <a:cs typeface="Lucida Grande"/>
                <a:sym typeface="Lucida Grande"/>
                <a:hlinkClick r:id="rId3" invalidUrl="" action="" tgtFrame="" tooltip="" history="1" highlightClick="0" endSnd="0"/>
              </a:rPr>
              <a:t>hdrdb.com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8" name="Shape 638"/>
          <p:cNvSpPr/>
          <p:nvPr>
            <p:ph type="sldImg"/>
          </p:nvPr>
        </p:nvSpPr>
        <p:spPr>
          <a:prstGeom prst="rect">
            <a:avLst/>
          </a:prstGeom>
        </p:spPr>
        <p:txBody>
          <a:bodyPr/>
          <a:lstStyle/>
          <a:p>
            <a:pPr lvl="0"/>
          </a:p>
        </p:txBody>
      </p:sp>
      <p:sp>
        <p:nvSpPr>
          <p:cNvPr id="639" name="Shape 639"/>
          <p:cNvSpPr/>
          <p:nvPr>
            <p:ph type="body" sz="quarter" idx="1"/>
          </p:nvPr>
        </p:nvSpPr>
        <p:spPr>
          <a:prstGeom prst="rect">
            <a:avLst/>
          </a:prstGeom>
        </p:spPr>
        <p:txBody>
          <a:bodyPr/>
          <a:lstStyle/>
          <a:p>
            <a:pPr lvl="0">
              <a:defRPr sz="1800"/>
            </a:pPr>
            <a:r>
              <a:rPr sz="3000"/>
              <a:t>We validated our analysis first on synthetic data which we rendered using the real sky probes, without inter-reflections or cast shadows and with 1% gaussian noise.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0" name="Shape 660"/>
          <p:cNvSpPr/>
          <p:nvPr>
            <p:ph type="sldImg"/>
          </p:nvPr>
        </p:nvSpPr>
        <p:spPr>
          <a:prstGeom prst="rect">
            <a:avLst/>
          </a:prstGeom>
        </p:spPr>
        <p:txBody>
          <a:bodyPr/>
          <a:lstStyle/>
          <a:p>
            <a:pPr lvl="0"/>
          </a:p>
        </p:txBody>
      </p:sp>
      <p:sp>
        <p:nvSpPr>
          <p:cNvPr id="661" name="Shape 661"/>
          <p:cNvSpPr/>
          <p:nvPr>
            <p:ph type="body" sz="quarter" idx="1"/>
          </p:nvPr>
        </p:nvSpPr>
        <p:spPr>
          <a:prstGeom prst="rect">
            <a:avLst/>
          </a:prstGeom>
        </p:spPr>
        <p:txBody>
          <a:bodyPr/>
          <a:lstStyle/>
          <a:p>
            <a:pPr lvl="0">
              <a:defRPr sz="1800"/>
            </a:pPr>
            <a:r>
              <a:rPr sz="3000"/>
              <a:t>[Add the equation for the max gain]</a:t>
            </a:r>
            <a:endParaRPr sz="3000"/>
          </a:p>
          <a:p>
            <a:pPr lvl="0">
              <a:defRPr sz="1800"/>
            </a:pPr>
            <a:r>
              <a:rPr sz="3000"/>
              <a:t>This is what we’re going to use to quantify the reconstructability of a normal</a:t>
            </a:r>
            <a:endParaRPr sz="3000"/>
          </a:p>
          <a:p>
            <a:pPr lvl="0">
              <a:defRPr sz="1800"/>
            </a:pPr>
            <a:r>
              <a:rPr sz="3000"/>
              <a:t>Amplification of noise.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3" name="Shape 683"/>
          <p:cNvSpPr/>
          <p:nvPr>
            <p:ph type="sldImg"/>
          </p:nvPr>
        </p:nvSpPr>
        <p:spPr>
          <a:prstGeom prst="rect">
            <a:avLst/>
          </a:prstGeom>
        </p:spPr>
        <p:txBody>
          <a:bodyPr/>
          <a:lstStyle/>
          <a:p>
            <a:pPr lvl="0"/>
          </a:p>
        </p:txBody>
      </p:sp>
      <p:sp>
        <p:nvSpPr>
          <p:cNvPr id="684" name="Shape 684"/>
          <p:cNvSpPr/>
          <p:nvPr>
            <p:ph type="body" sz="quarter" idx="1"/>
          </p:nvPr>
        </p:nvSpPr>
        <p:spPr>
          <a:prstGeom prst="rect">
            <a:avLst/>
          </a:prstGeom>
        </p:spPr>
        <p:txBody>
          <a:bodyPr/>
          <a:lstStyle>
            <a:lvl1pPr defTabSz="800100">
              <a:lnSpc>
                <a:spcPct val="100000"/>
              </a:lnSpc>
              <a:defRPr sz="2600">
                <a:latin typeface="Lucida Grande"/>
                <a:ea typeface="Lucida Grande"/>
                <a:cs typeface="Lucida Grande"/>
                <a:sym typeface="Lucida Grande"/>
              </a:defRPr>
            </a:lvl1pPr>
          </a:lstStyle>
          <a:p>
            <a:pPr lvl="0">
              <a:defRPr sz="1800"/>
            </a:pPr>
            <a:r>
              <a:rPr sz="2600"/>
              <a:t>Using these environment maps, we previously investigated the reconstruction performance of a given day. This analysis showed the relative precision we could expect for any given normal in the reconstruction.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4" name="Shape 714"/>
          <p:cNvSpPr/>
          <p:nvPr>
            <p:ph type="sldImg"/>
          </p:nvPr>
        </p:nvSpPr>
        <p:spPr>
          <a:prstGeom prst="rect">
            <a:avLst/>
          </a:prstGeom>
        </p:spPr>
        <p:txBody>
          <a:bodyPr/>
          <a:lstStyle/>
          <a:p>
            <a:pPr lvl="0"/>
          </a:p>
        </p:txBody>
      </p:sp>
      <p:sp>
        <p:nvSpPr>
          <p:cNvPr id="715" name="Shape 715"/>
          <p:cNvSpPr/>
          <p:nvPr>
            <p:ph type="body" sz="quarter" idx="1"/>
          </p:nvPr>
        </p:nvSpPr>
        <p:spPr>
          <a:prstGeom prst="rect">
            <a:avLst/>
          </a:prstGeom>
        </p:spPr>
        <p:txBody>
          <a:bodyPr/>
          <a:lstStyle>
            <a:lvl1pPr defTabSz="800100">
              <a:lnSpc>
                <a:spcPct val="100000"/>
              </a:lnSpc>
              <a:defRPr sz="2600">
                <a:latin typeface="Lucida Grande"/>
                <a:ea typeface="Lucida Grande"/>
                <a:cs typeface="Lucida Grande"/>
                <a:sym typeface="Lucida Grande"/>
              </a:defRPr>
            </a:lvl1pPr>
          </a:lstStyle>
          <a:p>
            <a:pPr lvl="0">
              <a:defRPr sz="1800"/>
            </a:pPr>
            <a:r>
              <a:rPr sz="2600"/>
              <a:t>Over the years, this technique was enhanced to provide algorithms supporting unknown and more complex lighting, complex materials (such as non-parametric, spatially varying reflectance) and increasing robustness to noise and specularities that are hard to model.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lvl="0"/>
          </a:p>
        </p:txBody>
      </p:sp>
      <p:sp>
        <p:nvSpPr>
          <p:cNvPr id="130" name="Shape 130"/>
          <p:cNvSpPr/>
          <p:nvPr>
            <p:ph type="body" sz="quarter" idx="1"/>
          </p:nvPr>
        </p:nvSpPr>
        <p:spPr>
          <a:prstGeom prst="rect">
            <a:avLst/>
          </a:prstGeom>
        </p:spPr>
        <p:txBody>
          <a:bodyPr/>
          <a:lstStyle/>
          <a:p>
            <a:pPr lvl="0">
              <a:defRPr sz="1800"/>
            </a:pPr>
            <a:r>
              <a:rPr sz="3000"/>
              <a:t>Another solution involves looking at a single day instead of many months. A promising avenue brought by Yu et al., is to use more elaborate models of illumination as input to outdoor PS, such as HDR environment maps. Jung et al. pushed this idea further by using a physically-based sky model. Photometric stereo can now be tackled in terms of days instead of months.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lvl="0"/>
          </a:p>
        </p:txBody>
      </p:sp>
      <p:sp>
        <p:nvSpPr>
          <p:cNvPr id="139" name="Shape 139"/>
          <p:cNvSpPr/>
          <p:nvPr>
            <p:ph type="body" sz="quarter" idx="1"/>
          </p:nvPr>
        </p:nvSpPr>
        <p:spPr>
          <a:prstGeom prst="rect">
            <a:avLst/>
          </a:prstGeom>
        </p:spPr>
        <p:txBody>
          <a:bodyPr/>
          <a:lstStyle/>
          <a:p>
            <a:pPr lvl="0">
              <a:defRPr sz="1800"/>
            </a:pPr>
            <a:r>
              <a:rPr sz="3000"/>
              <a:t>Earlier this year, we provided an analysis that allowed us to compare the performance of oPS across different types of days. For example, we found that partly cloudy days yield better performance than either full sunny or fully overcast days.</a:t>
            </a:r>
            <a:endParaRPr sz="3000"/>
          </a:p>
          <a:p>
            <a:pPr lvl="0">
              <a:defRPr sz="1800"/>
            </a:pPr>
            <a:r>
              <a:rPr sz="3000"/>
              <a:t>Now, the question 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lvl="0"/>
          </a:p>
        </p:txBody>
      </p:sp>
      <p:sp>
        <p:nvSpPr>
          <p:cNvPr id="147" name="Shape 147"/>
          <p:cNvSpPr/>
          <p:nvPr>
            <p:ph type="body" sz="quarter" idx="1"/>
          </p:nvPr>
        </p:nvSpPr>
        <p:spPr>
          <a:prstGeom prst="rect">
            <a:avLst/>
          </a:prstGeom>
        </p:spPr>
        <p:txBody>
          <a:bodyPr/>
          <a:lstStyle/>
          <a:p>
            <a:pPr lvl="0">
              <a:defRPr sz="1800"/>
            </a:pPr>
            <a:r>
              <a:rPr sz="3000"/>
              <a:t>Can we do it under one day? Is 6 hours necessary? Two hours? One hour?</a:t>
            </a:r>
            <a:endParaRPr sz="30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lvl="0"/>
          </a:p>
        </p:txBody>
      </p:sp>
      <p:sp>
        <p:nvSpPr>
          <p:cNvPr id="153" name="Shape 153"/>
          <p:cNvSpPr/>
          <p:nvPr>
            <p:ph type="body" sz="quarter" idx="1"/>
          </p:nvPr>
        </p:nvSpPr>
        <p:spPr>
          <a:prstGeom prst="rect">
            <a:avLst/>
          </a:prstGeom>
        </p:spPr>
        <p:txBody>
          <a:bodyPr/>
          <a:lstStyle/>
          <a:p>
            <a:pPr lvl="0">
              <a:defRPr sz="1800"/>
            </a:pPr>
            <a:r>
              <a:rPr sz="3000"/>
              <a:t>In this paper, we see that we can, under certain circumstances, perform PS on small time intervals.</a:t>
            </a:r>
            <a:endParaRPr sz="3000"/>
          </a:p>
          <a:p>
            <a:pPr lvl="0">
              <a:defRPr sz="1800"/>
            </a:pPr>
            <a:r>
              <a:rPr sz="3000"/>
              <a:t>We’re going to talk about two things:</a:t>
            </a:r>
            <a:endParaRPr sz="3000"/>
          </a:p>
          <a:p>
            <a:pPr lvl="0" marL="521368" indent="-521368">
              <a:buSzPct val="100000"/>
              <a:buAutoNum type="arabicPeriod" startAt="1"/>
              <a:defRPr sz="1800"/>
            </a:pPr>
            <a:r>
              <a:rPr sz="3000"/>
              <a:t>What needs to happen in order for Outdoor PS to work, when we’re at the mercy of the elements.</a:t>
            </a:r>
            <a:endParaRPr sz="3000"/>
          </a:p>
          <a:p>
            <a:pPr lvl="0" marL="521368" indent="-521368">
              <a:buSzPct val="100000"/>
              <a:buAutoNum type="arabicPeriod" startAt="1"/>
              <a:defRPr sz="1800"/>
            </a:pPr>
            <a:r>
              <a:rPr sz="3000"/>
              <a:t>Can it happen during less than a day, for example less than 6 hours. Why 6? because we consider 6 hours to be a full day.</a:t>
            </a:r>
            <a:endParaRPr sz="3000"/>
          </a:p>
          <a:p>
            <a:pPr lvl="0">
              <a:defRPr sz="1800"/>
            </a:pPr>
            <a:r>
              <a:rPr sz="3000"/>
              <a:t>We’re not proposing a new algorithm, but rather propose an analysis to better understand OPS…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lvl="0"/>
          </a:p>
        </p:txBody>
      </p:sp>
      <p:sp>
        <p:nvSpPr>
          <p:cNvPr id="164" name="Shape 164"/>
          <p:cNvSpPr/>
          <p:nvPr>
            <p:ph type="body" sz="quarter" idx="1"/>
          </p:nvPr>
        </p:nvSpPr>
        <p:spPr>
          <a:prstGeom prst="rect">
            <a:avLst/>
          </a:prstGeom>
        </p:spPr>
        <p:txBody>
          <a:bodyPr/>
          <a:lstStyle/>
          <a:p>
            <a:pPr lvl="0">
              <a:defRPr sz="1800"/>
            </a:pPr>
            <a:r>
              <a:rPr sz="3000"/>
              <a:t>To answer the questions we have, we’re using a database which contains HDR environment maps of the sky for 23 days. We’re sharing a subset of this data on </a:t>
            </a:r>
            <a:r>
              <a:rPr sz="3000" u="sng">
                <a:hlinkClick r:id="rId3" invalidUrl="" action="" tgtFrame="" tooltip="" history="1" highlightClick="0" endSnd="0"/>
              </a:rPr>
              <a:t>hdrdb.com</a:t>
            </a:r>
            <a:r>
              <a:rPr sz="3000"/>
              <a:t> . We’re going to use this data to perform our analysis.</a:t>
            </a:r>
            <a:endParaRPr sz="3000"/>
          </a:p>
          <a:p>
            <a:pPr lvl="0">
              <a:defRPr sz="1800"/>
            </a:pPr>
            <a:endParaRPr sz="30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re et sous-titre">
    <p:spTree>
      <p:nvGrpSpPr>
        <p:cNvPr id="1" name=""/>
        <p:cNvGrpSpPr/>
        <p:nvPr/>
      </p:nvGrpSpPr>
      <p:grpSpPr>
        <a:xfrm>
          <a:off x="0" y="0"/>
          <a:ext cx="0" cy="0"/>
          <a:chOff x="0" y="0"/>
          <a:chExt cx="0" cy="0"/>
        </a:xfrm>
      </p:grpSpPr>
      <p:sp>
        <p:nvSpPr>
          <p:cNvPr id="5" name="Shape 5"/>
          <p:cNvSpPr/>
          <p:nvPr>
            <p:ph type="title"/>
          </p:nvPr>
        </p:nvSpPr>
        <p:spPr>
          <a:xfrm>
            <a:off x="4833937" y="2303859"/>
            <a:ext cx="14716126" cy="4643438"/>
          </a:xfrm>
          <a:prstGeom prst="rect">
            <a:avLst/>
          </a:prstGeom>
        </p:spPr>
        <p:txBody>
          <a:bodyPr lIns="0" tIns="0" rIns="0" bIns="0" anchor="b">
            <a:normAutofit fontScale="100000" lnSpcReduction="0"/>
          </a:bodyPr>
          <a:lstStyle>
            <a:lvl1pPr algn="ctr" defTabSz="584200">
              <a:defRPr sz="11200">
                <a:latin typeface="+mn-lt"/>
                <a:ea typeface="+mn-ea"/>
                <a:cs typeface="+mn-cs"/>
                <a:sym typeface="Helvetica Light"/>
              </a:defRPr>
            </a:lvl1pPr>
          </a:lstStyle>
          <a:p>
            <a:pPr lvl="0">
              <a:defRPr sz="1800">
                <a:solidFill>
                  <a:srgbClr val="000000"/>
                </a:solidFill>
              </a:defRPr>
            </a:pPr>
            <a:r>
              <a:rPr sz="11200">
                <a:solidFill>
                  <a:srgbClr val="FFFFFF"/>
                </a:solidFill>
              </a:rPr>
              <a:t>Title Text</a:t>
            </a:r>
          </a:p>
        </p:txBody>
      </p:sp>
      <p:sp>
        <p:nvSpPr>
          <p:cNvPr id="6" name="Shape 6"/>
          <p:cNvSpPr/>
          <p:nvPr>
            <p:ph type="body" idx="1"/>
          </p:nvPr>
        </p:nvSpPr>
        <p:spPr>
          <a:xfrm>
            <a:off x="4833937" y="7072312"/>
            <a:ext cx="14716126" cy="1589485"/>
          </a:xfrm>
          <a:prstGeom prst="rect">
            <a:avLst/>
          </a:prstGeom>
        </p:spPr>
        <p:txBody>
          <a:bodyPr lIns="0" tIns="0" rIns="0" bIns="0" anchor="t">
            <a:normAutofit fontScale="100000" lnSpcReduction="0"/>
          </a:bodyPr>
          <a:lstStyle>
            <a:lvl1pPr marL="0" indent="0" algn="ctr" defTabSz="584200">
              <a:spcBef>
                <a:spcPts val="0"/>
              </a:spcBef>
              <a:buSzTx/>
              <a:buNone/>
              <a:defRPr sz="4400">
                <a:latin typeface="+mn-lt"/>
                <a:ea typeface="+mn-ea"/>
                <a:cs typeface="+mn-cs"/>
                <a:sym typeface="Helvetica Light"/>
              </a:defRPr>
            </a:lvl1pPr>
            <a:lvl2pPr marL="0" indent="228600" algn="ctr" defTabSz="584200">
              <a:spcBef>
                <a:spcPts val="0"/>
              </a:spcBef>
              <a:buSzTx/>
              <a:buNone/>
              <a:defRPr sz="4400">
                <a:latin typeface="+mn-lt"/>
                <a:ea typeface="+mn-ea"/>
                <a:cs typeface="+mn-cs"/>
                <a:sym typeface="Helvetica Light"/>
              </a:defRPr>
            </a:lvl2pPr>
            <a:lvl3pPr marL="0" indent="457200" algn="ctr" defTabSz="584200">
              <a:spcBef>
                <a:spcPts val="0"/>
              </a:spcBef>
              <a:buSzTx/>
              <a:buNone/>
              <a:defRPr sz="4400">
                <a:latin typeface="+mn-lt"/>
                <a:ea typeface="+mn-ea"/>
                <a:cs typeface="+mn-cs"/>
                <a:sym typeface="Helvetica Light"/>
              </a:defRPr>
            </a:lvl3pPr>
            <a:lvl4pPr marL="0" indent="685800" algn="ctr" defTabSz="584200">
              <a:spcBef>
                <a:spcPts val="0"/>
              </a:spcBef>
              <a:buSzTx/>
              <a:buNone/>
              <a:defRPr sz="4400">
                <a:latin typeface="+mn-lt"/>
                <a:ea typeface="+mn-ea"/>
                <a:cs typeface="+mn-cs"/>
                <a:sym typeface="Helvetica Light"/>
              </a:defRPr>
            </a:lvl4pPr>
            <a:lvl5pPr marL="0" indent="914400" algn="ctr" defTabSz="584200">
              <a:spcBef>
                <a:spcPts val="0"/>
              </a:spcBef>
              <a:buSzTx/>
              <a:buNone/>
              <a:defRPr sz="4400">
                <a:latin typeface="+mn-lt"/>
                <a:ea typeface="+mn-ea"/>
                <a:cs typeface="+mn-cs"/>
                <a:sym typeface="Helvetica Light"/>
              </a:defRPr>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pic>
        <p:nvPicPr>
          <p:cNvPr id="7" name="dr-overlay-copyright.png"/>
          <p:cNvPicPr/>
          <p:nvPr/>
        </p:nvPicPr>
        <p:blipFill>
          <a:blip r:embed="rId2">
            <a:extLst/>
          </a:blip>
          <a:stretch>
            <a:fillRect/>
          </a:stretch>
        </p:blipFill>
        <p:spPr>
          <a:xfrm>
            <a:off x="3695007" y="13721084"/>
            <a:ext cx="3793296" cy="1242950"/>
          </a:xfrm>
          <a:prstGeom prst="rect">
            <a:avLst/>
          </a:prstGeom>
          <a:ln w="12700">
            <a:miter lim="400000"/>
          </a:ln>
        </p:spPr>
      </p:pic>
      <p:grpSp>
        <p:nvGrpSpPr>
          <p:cNvPr id="10" name="Group 10"/>
          <p:cNvGrpSpPr/>
          <p:nvPr/>
        </p:nvGrpSpPr>
        <p:grpSpPr>
          <a:xfrm>
            <a:off x="32019968" y="13537406"/>
            <a:ext cx="5300815" cy="1610308"/>
            <a:chOff x="0" y="0"/>
            <a:chExt cx="5300814" cy="1610307"/>
          </a:xfrm>
        </p:grpSpPr>
        <p:pic>
          <p:nvPicPr>
            <p:cNvPr id="8" name="dr-logo-overlay.png"/>
            <p:cNvPicPr/>
            <p:nvPr/>
          </p:nvPicPr>
          <p:blipFill>
            <a:blip r:embed="rId3">
              <a:extLst/>
            </a:blip>
            <a:stretch>
              <a:fillRect/>
            </a:stretch>
          </p:blipFill>
          <p:spPr>
            <a:xfrm>
              <a:off x="0" y="0"/>
              <a:ext cx="4850518" cy="1404567"/>
            </a:xfrm>
            <a:prstGeom prst="rect">
              <a:avLst/>
            </a:prstGeom>
            <a:ln w="12700" cap="flat">
              <a:noFill/>
              <a:miter lim="400000"/>
            </a:ln>
            <a:effectLst/>
          </p:spPr>
        </p:pic>
        <p:sp>
          <p:nvSpPr>
            <p:cNvPr id="9" name="Shape 9"/>
            <p:cNvSpPr/>
            <p:nvPr/>
          </p:nvSpPr>
          <p:spPr>
            <a:xfrm>
              <a:off x="74805" y="51586"/>
              <a:ext cx="5226010" cy="1558722"/>
            </a:xfrm>
            <a:prstGeom prst="rect">
              <a:avLst/>
            </a:prstGeom>
            <a:solidFill>
              <a:srgbClr val="000000">
                <a:alpha val="33000"/>
              </a:srgbClr>
            </a:solidFill>
            <a:ln w="12700" cap="flat">
              <a:noFill/>
              <a:miter lim="400000"/>
            </a:ln>
            <a:effectLst/>
          </p:spPr>
          <p:txBody>
            <a:bodyPr wrap="square" lIns="0" tIns="0" rIns="0" bIns="0" numCol="1" anchor="ctr">
              <a:noAutofit/>
            </a:bodyPr>
            <a:lstStyle/>
            <a:p>
              <a:pPr lvl="0" defTabSz="800100">
                <a:defRPr sz="6000">
                  <a:latin typeface="Helvetica Neue Light"/>
                  <a:ea typeface="Helvetica Neue Light"/>
                  <a:cs typeface="Helvetica Neue Light"/>
                  <a:sym typeface="Helvetica Neue Light"/>
                </a:defRPr>
              </a:pPr>
            </a:p>
          </p:txBody>
        </p:sp>
      </p:grpSp>
      <p:pic>
        <p:nvPicPr>
          <p:cNvPr id="11" name="dr-overlay-copyright.png"/>
          <p:cNvPicPr/>
          <p:nvPr/>
        </p:nvPicPr>
        <p:blipFill>
          <a:blip r:embed="rId2">
            <a:extLst/>
          </a:blip>
          <a:stretch>
            <a:fillRect/>
          </a:stretch>
        </p:blipFill>
        <p:spPr>
          <a:xfrm>
            <a:off x="647006" y="11917288"/>
            <a:ext cx="3793297" cy="1242949"/>
          </a:xfrm>
          <a:prstGeom prst="rect">
            <a:avLst/>
          </a:prstGeom>
          <a:ln w="12700">
            <a:miter lim="400000"/>
          </a:ln>
        </p:spPr>
      </p:pic>
      <p:grpSp>
        <p:nvGrpSpPr>
          <p:cNvPr id="14" name="Group 14"/>
          <p:cNvGrpSpPr/>
          <p:nvPr/>
        </p:nvGrpSpPr>
        <p:grpSpPr>
          <a:xfrm>
            <a:off x="31519905" y="11733609"/>
            <a:ext cx="5300816" cy="1610308"/>
            <a:chOff x="0" y="0"/>
            <a:chExt cx="5300814" cy="1610307"/>
          </a:xfrm>
        </p:grpSpPr>
        <p:pic>
          <p:nvPicPr>
            <p:cNvPr id="12" name="dr-logo-overlay.png"/>
            <p:cNvPicPr/>
            <p:nvPr/>
          </p:nvPicPr>
          <p:blipFill>
            <a:blip r:embed="rId3">
              <a:extLst/>
            </a:blip>
            <a:stretch>
              <a:fillRect/>
            </a:stretch>
          </p:blipFill>
          <p:spPr>
            <a:xfrm>
              <a:off x="0" y="0"/>
              <a:ext cx="4850518" cy="1404567"/>
            </a:xfrm>
            <a:prstGeom prst="rect">
              <a:avLst/>
            </a:prstGeom>
            <a:ln w="12700" cap="flat">
              <a:noFill/>
              <a:miter lim="400000"/>
            </a:ln>
            <a:effectLst/>
          </p:spPr>
        </p:pic>
        <p:sp>
          <p:nvSpPr>
            <p:cNvPr id="13" name="Shape 13"/>
            <p:cNvSpPr/>
            <p:nvPr/>
          </p:nvSpPr>
          <p:spPr>
            <a:xfrm>
              <a:off x="74805" y="51586"/>
              <a:ext cx="5226010" cy="1558722"/>
            </a:xfrm>
            <a:prstGeom prst="rect">
              <a:avLst/>
            </a:prstGeom>
            <a:solidFill>
              <a:srgbClr val="000000">
                <a:alpha val="33000"/>
              </a:srgbClr>
            </a:solidFill>
            <a:ln w="12700" cap="flat">
              <a:noFill/>
              <a:miter lim="400000"/>
            </a:ln>
            <a:effectLst/>
          </p:spPr>
          <p:txBody>
            <a:bodyPr wrap="square" lIns="0" tIns="0" rIns="0" bIns="0" numCol="1" anchor="ctr">
              <a:noAutofit/>
            </a:bodyPr>
            <a:lstStyle/>
            <a:p>
              <a:pPr lvl="0" defTabSz="800100">
                <a:defRPr sz="6000">
                  <a:latin typeface="Helvetica Neue Light"/>
                  <a:ea typeface="Helvetica Neue Light"/>
                  <a:cs typeface="Helvetica Neue Light"/>
                  <a:sym typeface="Helvetica Neue Light"/>
                </a:defRPr>
              </a:pPr>
            </a:p>
          </p:txBody>
        </p:sp>
      </p:grpSp>
      <p:grpSp>
        <p:nvGrpSpPr>
          <p:cNvPr id="19" name="Group 19"/>
          <p:cNvGrpSpPr/>
          <p:nvPr/>
        </p:nvGrpSpPr>
        <p:grpSpPr>
          <a:xfrm>
            <a:off x="9077409" y="11830085"/>
            <a:ext cx="4728995" cy="1417355"/>
            <a:chOff x="0" y="0"/>
            <a:chExt cx="4728993" cy="1417353"/>
          </a:xfrm>
        </p:grpSpPr>
        <p:grpSp>
          <p:nvGrpSpPr>
            <p:cNvPr id="17" name="Group 17"/>
            <p:cNvGrpSpPr/>
            <p:nvPr/>
          </p:nvGrpSpPr>
          <p:grpSpPr>
            <a:xfrm>
              <a:off x="1262032" y="0"/>
              <a:ext cx="3466962" cy="1417354"/>
              <a:chOff x="0" y="0"/>
              <a:chExt cx="3466960" cy="1417353"/>
            </a:xfrm>
          </p:grpSpPr>
          <p:pic>
            <p:nvPicPr>
              <p:cNvPr id="15" name="UL_RN.EPS.pdf"/>
              <p:cNvPicPr/>
              <p:nvPr/>
            </p:nvPicPr>
            <p:blipFill>
              <a:blip r:embed="rId4">
                <a:extLst/>
              </a:blip>
              <a:stretch>
                <a:fillRect/>
              </a:stretch>
            </p:blipFill>
            <p:spPr>
              <a:xfrm>
                <a:off x="19471" y="0"/>
                <a:ext cx="3428019" cy="1417354"/>
              </a:xfrm>
              <a:prstGeom prst="rect">
                <a:avLst/>
              </a:prstGeom>
              <a:ln w="12700" cap="flat">
                <a:noFill/>
                <a:miter lim="400000"/>
              </a:ln>
              <a:effectLst/>
            </p:spPr>
          </p:pic>
          <p:sp>
            <p:nvSpPr>
              <p:cNvPr id="16" name="Shape 16"/>
              <p:cNvSpPr/>
              <p:nvPr/>
            </p:nvSpPr>
            <p:spPr>
              <a:xfrm>
                <a:off x="0" y="0"/>
                <a:ext cx="3466961" cy="1417354"/>
              </a:xfrm>
              <a:prstGeom prst="rect">
                <a:avLst/>
              </a:prstGeom>
              <a:solidFill>
                <a:srgbClr val="000000">
                  <a:alpha val="67000"/>
                </a:srgbClr>
              </a:solidFill>
              <a:ln w="12700" cap="flat">
                <a:noFill/>
                <a:miter lim="400000"/>
              </a:ln>
              <a:effectLst/>
            </p:spPr>
            <p:txBody>
              <a:bodyPr wrap="square" lIns="0" tIns="0" rIns="0" bIns="0" numCol="1" anchor="ctr">
                <a:noAutofit/>
              </a:bodyPr>
              <a:lstStyle/>
              <a:p>
                <a:pPr lvl="0" defTabSz="800100">
                  <a:defRPr sz="6000">
                    <a:latin typeface="Helvetica Neue Light"/>
                    <a:ea typeface="Helvetica Neue Light"/>
                    <a:cs typeface="Helvetica Neue Light"/>
                    <a:sym typeface="Helvetica Neue Light"/>
                  </a:defRPr>
                </a:pPr>
              </a:p>
            </p:txBody>
          </p:sp>
        </p:grpSp>
        <p:pic>
          <p:nvPicPr>
            <p:cNvPr id="18" name="dr-overlay-copyright.png"/>
            <p:cNvPicPr/>
            <p:nvPr/>
          </p:nvPicPr>
          <p:blipFill>
            <a:blip r:embed="rId2">
              <a:extLst/>
            </a:blip>
            <a:srcRect l="0" t="0" r="72971" b="0"/>
            <a:stretch>
              <a:fillRect/>
            </a:stretch>
          </p:blipFill>
          <p:spPr>
            <a:xfrm>
              <a:off x="0" y="63908"/>
              <a:ext cx="1063713" cy="1289568"/>
            </a:xfrm>
            <a:prstGeom prst="rect">
              <a:avLst/>
            </a:prstGeom>
            <a:ln w="12700" cap="flat">
              <a:noFill/>
              <a:miter lim="400000"/>
            </a:ln>
            <a:effectLst/>
          </p:spPr>
        </p:pic>
      </p:grpSp>
      <p:grpSp>
        <p:nvGrpSpPr>
          <p:cNvPr id="22" name="Group 22"/>
          <p:cNvGrpSpPr/>
          <p:nvPr/>
        </p:nvGrpSpPr>
        <p:grpSpPr>
          <a:xfrm>
            <a:off x="19145250" y="11733609"/>
            <a:ext cx="5300815" cy="1610308"/>
            <a:chOff x="0" y="0"/>
            <a:chExt cx="5300814" cy="1610307"/>
          </a:xfrm>
        </p:grpSpPr>
        <p:pic>
          <p:nvPicPr>
            <p:cNvPr id="20" name="dr-logo-overlay.png"/>
            <p:cNvPicPr/>
            <p:nvPr/>
          </p:nvPicPr>
          <p:blipFill>
            <a:blip r:embed="rId3">
              <a:extLst/>
            </a:blip>
            <a:stretch>
              <a:fillRect/>
            </a:stretch>
          </p:blipFill>
          <p:spPr>
            <a:xfrm>
              <a:off x="0" y="0"/>
              <a:ext cx="4850518" cy="1404567"/>
            </a:xfrm>
            <a:prstGeom prst="rect">
              <a:avLst/>
            </a:prstGeom>
            <a:ln w="12700" cap="flat">
              <a:noFill/>
              <a:miter lim="400000"/>
            </a:ln>
            <a:effectLst/>
          </p:spPr>
        </p:pic>
        <p:sp>
          <p:nvSpPr>
            <p:cNvPr id="21" name="Shape 21"/>
            <p:cNvSpPr/>
            <p:nvPr/>
          </p:nvSpPr>
          <p:spPr>
            <a:xfrm>
              <a:off x="74805" y="51586"/>
              <a:ext cx="5226010" cy="1558722"/>
            </a:xfrm>
            <a:prstGeom prst="rect">
              <a:avLst/>
            </a:prstGeom>
            <a:solidFill>
              <a:srgbClr val="000000">
                <a:alpha val="33000"/>
              </a:srgbClr>
            </a:solidFill>
            <a:ln w="12700" cap="flat">
              <a:noFill/>
              <a:miter lim="400000"/>
            </a:ln>
            <a:effectLst/>
          </p:spPr>
          <p:txBody>
            <a:bodyPr wrap="square" lIns="0" tIns="0" rIns="0" bIns="0" numCol="1" anchor="ctr">
              <a:noAutofit/>
            </a:bodyPr>
            <a:lstStyle/>
            <a:p>
              <a:pPr lvl="0" defTabSz="800100">
                <a:defRPr sz="6000">
                  <a:latin typeface="Helvetica Neue Light"/>
                  <a:ea typeface="Helvetica Neue Light"/>
                  <a:cs typeface="Helvetica Neue Light"/>
                  <a:sym typeface="Helvetica Neue Light"/>
                </a:defRPr>
              </a:pPr>
            </a:p>
          </p:txBody>
        </p:sp>
      </p:gr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tion">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ierg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46" name="Shape 4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47" name="Shape 47"/>
          <p:cNvSpPr/>
          <p:nvPr>
            <p:ph type="body" idx="1"/>
          </p:nvPr>
        </p:nvSpPr>
        <p:spPr>
          <a:prstGeom prst="rect">
            <a:avLst/>
          </a:prstGeom>
        </p:spPr>
        <p:txBody>
          <a:bodyPr/>
          <a:lstStyle>
            <a:lvl2pPr marL="1549400" indent="-787400">
              <a:defRPr sz="4800"/>
            </a:lvl2pPr>
            <a:lvl3pPr marL="1993900" indent="-787400">
              <a:defRPr sz="3600"/>
            </a:lvl3pPr>
            <a:lvl4pPr marL="2438400" indent="-787400">
              <a:defRPr sz="2400"/>
            </a:lvl4pPr>
            <a:lvl5pPr marL="2882900" indent="-787400">
              <a:defRPr sz="2400"/>
            </a:lvl5pPr>
          </a:lstStyle>
          <a:p>
            <a:pPr lvl="0">
              <a:defRPr sz="1800">
                <a:solidFill>
                  <a:srgbClr val="000000"/>
                </a:solidFill>
              </a:defRPr>
            </a:pPr>
            <a:r>
              <a:rPr sz="5600">
                <a:solidFill>
                  <a:srgbClr val="FFFFFF"/>
                </a:solidFill>
              </a:rPr>
              <a:t>Body Level One</a:t>
            </a:r>
            <a:endParaRPr sz="5600">
              <a:solidFill>
                <a:srgbClr val="FFFFFF"/>
              </a:solidFill>
            </a:endParaRPr>
          </a:p>
          <a:p>
            <a:pPr lvl="1">
              <a:defRPr sz="1800">
                <a:solidFill>
                  <a:srgbClr val="000000"/>
                </a:solidFill>
              </a:defRPr>
            </a:pPr>
            <a:r>
              <a:rPr sz="4800">
                <a:solidFill>
                  <a:srgbClr val="FFFFFF"/>
                </a:solidFill>
              </a:rPr>
              <a:t>Body Level Two</a:t>
            </a:r>
            <a:endParaRPr sz="48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2400">
                <a:solidFill>
                  <a:srgbClr val="FFFFFF"/>
                </a:solidFill>
              </a:rPr>
              <a:t>Body Level Four</a:t>
            </a:r>
            <a:endParaRPr sz="2400">
              <a:solidFill>
                <a:srgbClr val="FFFFFF"/>
              </a:solidFill>
            </a:endParaRPr>
          </a:p>
          <a:p>
            <a:pPr lvl="4">
              <a:defRPr sz="1800">
                <a:solidFill>
                  <a:srgbClr val="000000"/>
                </a:solidFill>
              </a:defRPr>
            </a:pPr>
            <a:r>
              <a:rPr sz="2400">
                <a:solidFill>
                  <a:srgbClr val="FFFFFF"/>
                </a:solidFill>
              </a:rPr>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49" name="Shape 49"/>
          <p:cNvSpPr/>
          <p:nvPr>
            <p:ph type="title"/>
          </p:nvPr>
        </p:nvSpPr>
        <p:spPr>
          <a:prstGeom prst="rect">
            <a:avLst/>
          </a:prstGeom>
        </p:spPr>
        <p:txBody>
          <a:bodyPr/>
          <a:lstStyle>
            <a:lvl1pPr algn="ctr">
              <a:defRPr>
                <a:latin typeface="Helvetica Neue Medium"/>
                <a:ea typeface="Helvetica Neue Medium"/>
                <a:cs typeface="Helvetica Neue Medium"/>
                <a:sym typeface="Helvetica Neue Medium"/>
              </a:defRPr>
            </a:lvl1pPr>
          </a:lstStyle>
          <a:p>
            <a:pPr lvl="0">
              <a:defRPr sz="1800">
                <a:solidFill>
                  <a:srgbClr val="000000"/>
                </a:solidFill>
              </a:defRPr>
            </a:pPr>
            <a:r>
              <a:rPr sz="8000">
                <a:solidFill>
                  <a:srgbClr val="FFFFFF"/>
                </a:solidFill>
              </a:rPr>
              <a:t>Title Text</a:t>
            </a:r>
          </a:p>
        </p:txBody>
      </p:sp>
      <p:sp>
        <p:nvSpPr>
          <p:cNvPr id="50" name="Shape 50"/>
          <p:cNvSpPr/>
          <p:nvPr>
            <p:ph type="body" idx="1"/>
          </p:nvPr>
        </p:nvSpPr>
        <p:spPr>
          <a:prstGeom prst="rect">
            <a:avLst/>
          </a:prstGeom>
        </p:spPr>
        <p:txBody>
          <a:bodyPr/>
          <a:lstStyle>
            <a:lvl2pPr marL="1549400" indent="-787400">
              <a:defRPr sz="4800"/>
            </a:lvl2pPr>
            <a:lvl3pPr marL="1993900" indent="-787400">
              <a:defRPr sz="3600"/>
            </a:lvl3pPr>
            <a:lvl4pPr marL="2438400" indent="-787400">
              <a:defRPr sz="2400"/>
            </a:lvl4pPr>
            <a:lvl5pPr marL="2882900" indent="-787400">
              <a:defRPr sz="2400"/>
            </a:lvl5pPr>
          </a:lstStyle>
          <a:p>
            <a:pPr lvl="0">
              <a:defRPr sz="1800">
                <a:solidFill>
                  <a:srgbClr val="000000"/>
                </a:solidFill>
              </a:defRPr>
            </a:pPr>
            <a:r>
              <a:rPr sz="5600">
                <a:solidFill>
                  <a:srgbClr val="FFFFFF"/>
                </a:solidFill>
              </a:rPr>
              <a:t>Body Level One</a:t>
            </a:r>
            <a:endParaRPr sz="5600">
              <a:solidFill>
                <a:srgbClr val="FFFFFF"/>
              </a:solidFill>
            </a:endParaRPr>
          </a:p>
          <a:p>
            <a:pPr lvl="1">
              <a:defRPr sz="1800">
                <a:solidFill>
                  <a:srgbClr val="000000"/>
                </a:solidFill>
              </a:defRPr>
            </a:pPr>
            <a:r>
              <a:rPr sz="4800">
                <a:solidFill>
                  <a:srgbClr val="FFFFFF"/>
                </a:solidFill>
              </a:rPr>
              <a:t>Body Level Two</a:t>
            </a:r>
            <a:endParaRPr sz="48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2400">
                <a:solidFill>
                  <a:srgbClr val="FFFFFF"/>
                </a:solidFill>
              </a:rPr>
              <a:t>Body Level Four</a:t>
            </a:r>
            <a:endParaRPr sz="2400">
              <a:solidFill>
                <a:srgbClr val="FFFFFF"/>
              </a:solidFill>
            </a:endParaRPr>
          </a:p>
          <a:p>
            <a:pPr lvl="4">
              <a:defRPr sz="1800">
                <a:solidFill>
                  <a:srgbClr val="000000"/>
                </a:solidFill>
              </a:defRPr>
            </a:pPr>
            <a:r>
              <a:rPr sz="2400">
                <a:solidFill>
                  <a:srgbClr val="FFFFFF"/>
                </a:solidFill>
              </a:rPr>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2" name="Shape 52"/>
          <p:cNvSpPr/>
          <p:nvPr>
            <p:ph type="title"/>
          </p:nvPr>
        </p:nvSpPr>
        <p:spPr>
          <a:xfrm>
            <a:off x="2381793" y="365759"/>
            <a:ext cx="19607350" cy="2429693"/>
          </a:xfrm>
          <a:prstGeom prst="rect">
            <a:avLst/>
          </a:prstGeom>
        </p:spPr>
        <p:txBody>
          <a:bodyPr lIns="52251" tIns="52251" rIns="52251" bIns="52251"/>
          <a:lstStyle/>
          <a:p>
            <a:pPr lvl="0">
              <a:defRPr sz="1800">
                <a:solidFill>
                  <a:srgbClr val="000000"/>
                </a:solidFill>
              </a:defRPr>
            </a:pPr>
            <a:r>
              <a:rPr sz="8000">
                <a:solidFill>
                  <a:srgbClr val="FFFFFF"/>
                </a:solidFill>
              </a:rPr>
              <a:t>Title Text</a:t>
            </a:r>
          </a:p>
        </p:txBody>
      </p:sp>
      <p:sp>
        <p:nvSpPr>
          <p:cNvPr id="53" name="Shape 53"/>
          <p:cNvSpPr/>
          <p:nvPr>
            <p:ph type="body" idx="1"/>
          </p:nvPr>
        </p:nvSpPr>
        <p:spPr>
          <a:xfrm>
            <a:off x="2381793" y="3108959"/>
            <a:ext cx="19607350" cy="9627328"/>
          </a:xfrm>
          <a:prstGeom prst="rect">
            <a:avLst/>
          </a:prstGeom>
        </p:spPr>
        <p:txBody>
          <a:bodyPr lIns="52251" tIns="52251" rIns="52251" bIns="52251"/>
          <a:lstStyle>
            <a:lvl1pPr>
              <a:defRPr sz="5400"/>
            </a:lvl1pPr>
            <a:lvl2pPr marL="1549400" indent="-787400">
              <a:defRPr sz="4800"/>
            </a:lvl2pPr>
            <a:lvl3pPr marL="1993900" indent="-787400">
              <a:defRPr sz="3600"/>
            </a:lvl3pPr>
            <a:lvl4pPr marL="2438400" indent="-787400">
              <a:defRPr sz="2400"/>
            </a:lvl4pPr>
            <a:lvl5pPr marL="2882900" indent="-787400">
              <a:defRPr sz="2400"/>
            </a:lvl5pPr>
          </a:lstStyle>
          <a:p>
            <a:pPr lvl="0">
              <a:defRPr sz="1800">
                <a:solidFill>
                  <a:srgbClr val="000000"/>
                </a:solidFill>
              </a:defRPr>
            </a:pPr>
            <a:r>
              <a:rPr sz="5400">
                <a:solidFill>
                  <a:srgbClr val="FFFFFF"/>
                </a:solidFill>
              </a:rPr>
              <a:t>Body Level One</a:t>
            </a:r>
            <a:endParaRPr sz="5400">
              <a:solidFill>
                <a:srgbClr val="FFFFFF"/>
              </a:solidFill>
            </a:endParaRPr>
          </a:p>
          <a:p>
            <a:pPr lvl="1">
              <a:defRPr sz="1800">
                <a:solidFill>
                  <a:srgbClr val="000000"/>
                </a:solidFill>
              </a:defRPr>
            </a:pPr>
            <a:r>
              <a:rPr sz="4800">
                <a:solidFill>
                  <a:srgbClr val="FFFFFF"/>
                </a:solidFill>
              </a:rPr>
              <a:t>Body Level Two</a:t>
            </a:r>
            <a:endParaRPr sz="48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2400">
                <a:solidFill>
                  <a:srgbClr val="FFFFFF"/>
                </a:solidFill>
              </a:rPr>
              <a:t>Body Level Four</a:t>
            </a:r>
            <a:endParaRPr sz="2400">
              <a:solidFill>
                <a:srgbClr val="FFFFFF"/>
              </a:solidFill>
            </a:endParaRPr>
          </a:p>
          <a:p>
            <a:pPr lvl="4">
              <a:defRPr sz="1800">
                <a:solidFill>
                  <a:srgbClr val="000000"/>
                </a:solidFill>
              </a:defRPr>
            </a:pPr>
            <a:r>
              <a:rPr sz="2400">
                <a:solidFill>
                  <a:srgbClr val="FFFFFF"/>
                </a:solidFill>
              </a:rPr>
              <a:t>Body Level Five</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lvl1pPr>
              <a:defRPr>
                <a:latin typeface="Helvetica Neue Medium"/>
                <a:ea typeface="Helvetica Neue Medium"/>
                <a:cs typeface="Helvetica Neue Medium"/>
                <a:sym typeface="Helvetica Neue Medium"/>
              </a:defRPr>
            </a:lvl1pPr>
          </a:lstStyle>
          <a:p>
            <a:pPr lvl="0">
              <a:defRPr sz="1800">
                <a:solidFill>
                  <a:srgbClr val="000000"/>
                </a:solidFill>
              </a:defRPr>
            </a:pPr>
            <a:r>
              <a:rPr sz="8000">
                <a:solidFill>
                  <a:srgbClr val="FFFFFF"/>
                </a:solidFill>
              </a:rPr>
              <a:t>Title Text</a:t>
            </a:r>
          </a:p>
        </p:txBody>
      </p:sp>
      <p:sp>
        <p:nvSpPr>
          <p:cNvPr id="57" name="Shape 57"/>
          <p:cNvSpPr/>
          <p:nvPr>
            <p:ph type="body" idx="1"/>
          </p:nvPr>
        </p:nvSpPr>
        <p:spPr>
          <a:prstGeom prst="rect">
            <a:avLst/>
          </a:prstGeom>
        </p:spPr>
        <p:txBody>
          <a:bodyPr/>
          <a:lstStyle>
            <a:lvl2pPr marL="1549400" indent="-787400">
              <a:defRPr sz="4800"/>
            </a:lvl2pPr>
            <a:lvl3pPr marL="1993900" indent="-787400">
              <a:defRPr sz="3600"/>
            </a:lvl3pPr>
            <a:lvl4pPr marL="2438400" indent="-787400">
              <a:defRPr sz="2400"/>
            </a:lvl4pPr>
            <a:lvl5pPr marL="2882900" indent="-787400">
              <a:defRPr sz="2400"/>
            </a:lvl5pPr>
          </a:lstStyle>
          <a:p>
            <a:pPr lvl="0">
              <a:defRPr sz="1800">
                <a:solidFill>
                  <a:srgbClr val="000000"/>
                </a:solidFill>
              </a:defRPr>
            </a:pPr>
            <a:r>
              <a:rPr sz="5600">
                <a:solidFill>
                  <a:srgbClr val="FFFFFF"/>
                </a:solidFill>
              </a:rPr>
              <a:t>Body Level One</a:t>
            </a:r>
            <a:endParaRPr sz="5600">
              <a:solidFill>
                <a:srgbClr val="FFFFFF"/>
              </a:solidFill>
            </a:endParaRPr>
          </a:p>
          <a:p>
            <a:pPr lvl="1">
              <a:defRPr sz="1800">
                <a:solidFill>
                  <a:srgbClr val="000000"/>
                </a:solidFill>
              </a:defRPr>
            </a:pPr>
            <a:r>
              <a:rPr sz="4800">
                <a:solidFill>
                  <a:srgbClr val="FFFFFF"/>
                </a:solidFill>
              </a:rPr>
              <a:t>Body Level Two</a:t>
            </a:r>
            <a:endParaRPr sz="48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2400">
                <a:solidFill>
                  <a:srgbClr val="FFFFFF"/>
                </a:solidFill>
              </a:rPr>
              <a:t>Body Level Four</a:t>
            </a:r>
            <a:endParaRPr sz="2400">
              <a:solidFill>
                <a:srgbClr val="FFFFFF"/>
              </a:solidFill>
            </a:endParaRPr>
          </a:p>
          <a:p>
            <a:pPr lvl="4">
              <a:defRPr sz="1800">
                <a:solidFill>
                  <a:srgbClr val="000000"/>
                </a:solidFill>
              </a:defRPr>
            </a:pPr>
            <a:r>
              <a:rPr sz="2400">
                <a:solidFill>
                  <a:srgbClr val="FFFFFF"/>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e">
    <p:spTree>
      <p:nvGrpSpPr>
        <p:cNvPr id="1" name=""/>
        <p:cNvGrpSpPr/>
        <p:nvPr/>
      </p:nvGrpSpPr>
      <p:grpSpPr>
        <a:xfrm>
          <a:off x="0" y="0"/>
          <a:ext cx="0" cy="0"/>
          <a:chOff x="0" y="0"/>
          <a:chExt cx="0" cy="0"/>
        </a:xfrm>
      </p:grpSpPr>
      <p:sp>
        <p:nvSpPr>
          <p:cNvPr id="24" name="Shape 24"/>
          <p:cNvSpPr/>
          <p:nvPr>
            <p:ph type="title"/>
          </p:nvPr>
        </p:nvSpPr>
        <p:spPr>
          <a:xfrm>
            <a:off x="4833937" y="9447609"/>
            <a:ext cx="14716126" cy="2000251"/>
          </a:xfrm>
          <a:prstGeom prst="rect">
            <a:avLst/>
          </a:prstGeom>
        </p:spPr>
        <p:txBody>
          <a:bodyPr lIns="0" tIns="0" rIns="0" bIns="0">
            <a:normAutofit fontScale="100000" lnSpcReduction="0"/>
          </a:bodyPr>
          <a:lstStyle>
            <a:lvl1pPr algn="ctr" defTabSz="584200">
              <a:defRPr sz="11200">
                <a:latin typeface="+mn-lt"/>
                <a:ea typeface="+mn-ea"/>
                <a:cs typeface="+mn-cs"/>
                <a:sym typeface="Helvetica Light"/>
              </a:defRPr>
            </a:lvl1pPr>
          </a:lstStyle>
          <a:p>
            <a:pPr lvl="0">
              <a:defRPr sz="1800">
                <a:solidFill>
                  <a:srgbClr val="000000"/>
                </a:solidFill>
              </a:defRPr>
            </a:pPr>
            <a:r>
              <a:rPr sz="11200">
                <a:solidFill>
                  <a:srgbClr val="FFFFFF"/>
                </a:solidFill>
              </a:rPr>
              <a:t>Title Text</a:t>
            </a:r>
          </a:p>
        </p:txBody>
      </p:sp>
      <p:sp>
        <p:nvSpPr>
          <p:cNvPr id="25" name="Shape 25"/>
          <p:cNvSpPr/>
          <p:nvPr>
            <p:ph type="body" idx="1"/>
          </p:nvPr>
        </p:nvSpPr>
        <p:spPr>
          <a:xfrm>
            <a:off x="4833937" y="11519296"/>
            <a:ext cx="14716126" cy="1589486"/>
          </a:xfrm>
          <a:prstGeom prst="rect">
            <a:avLst/>
          </a:prstGeom>
        </p:spPr>
        <p:txBody>
          <a:bodyPr lIns="0" tIns="0" rIns="0" bIns="0" anchor="t">
            <a:normAutofit fontScale="100000" lnSpcReduction="0"/>
          </a:bodyPr>
          <a:lstStyle>
            <a:lvl1pPr marL="0" indent="0" algn="ctr" defTabSz="584200">
              <a:spcBef>
                <a:spcPts val="0"/>
              </a:spcBef>
              <a:buSzTx/>
              <a:buNone/>
              <a:defRPr sz="4400">
                <a:latin typeface="+mn-lt"/>
                <a:ea typeface="+mn-ea"/>
                <a:cs typeface="+mn-cs"/>
                <a:sym typeface="Helvetica Light"/>
              </a:defRPr>
            </a:lvl1pPr>
            <a:lvl2pPr marL="0" indent="228600" algn="ctr" defTabSz="584200">
              <a:spcBef>
                <a:spcPts val="0"/>
              </a:spcBef>
              <a:buSzTx/>
              <a:buNone/>
              <a:defRPr sz="4400">
                <a:latin typeface="+mn-lt"/>
                <a:ea typeface="+mn-ea"/>
                <a:cs typeface="+mn-cs"/>
                <a:sym typeface="Helvetica Light"/>
              </a:defRPr>
            </a:lvl2pPr>
            <a:lvl3pPr marL="0" indent="457200" algn="ctr" defTabSz="584200">
              <a:spcBef>
                <a:spcPts val="0"/>
              </a:spcBef>
              <a:buSzTx/>
              <a:buNone/>
              <a:defRPr sz="4400">
                <a:latin typeface="+mn-lt"/>
                <a:ea typeface="+mn-ea"/>
                <a:cs typeface="+mn-cs"/>
                <a:sym typeface="Helvetica Light"/>
              </a:defRPr>
            </a:lvl3pPr>
            <a:lvl4pPr marL="0" indent="685800" algn="ctr" defTabSz="584200">
              <a:spcBef>
                <a:spcPts val="0"/>
              </a:spcBef>
              <a:buSzTx/>
              <a:buNone/>
              <a:defRPr sz="4400">
                <a:latin typeface="+mn-lt"/>
                <a:ea typeface="+mn-ea"/>
                <a:cs typeface="+mn-cs"/>
                <a:sym typeface="Helvetica Light"/>
              </a:defRPr>
            </a:lvl4pPr>
            <a:lvl5pPr marL="0" indent="914400" algn="ctr" defTabSz="584200">
              <a:spcBef>
                <a:spcPts val="0"/>
              </a:spcBef>
              <a:buSzTx/>
              <a:buNone/>
              <a:defRPr sz="4400">
                <a:latin typeface="+mn-lt"/>
                <a:ea typeface="+mn-ea"/>
                <a:cs typeface="+mn-cs"/>
                <a:sym typeface="Helvetica Light"/>
              </a:defRPr>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re - Centré">
    <p:spTree>
      <p:nvGrpSpPr>
        <p:cNvPr id="1" name=""/>
        <p:cNvGrpSpPr/>
        <p:nvPr/>
      </p:nvGrpSpPr>
      <p:grpSpPr>
        <a:xfrm>
          <a:off x="0" y="0"/>
          <a:ext cx="0" cy="0"/>
          <a:chOff x="0" y="0"/>
          <a:chExt cx="0" cy="0"/>
        </a:xfrm>
      </p:grpSpPr>
      <p:sp>
        <p:nvSpPr>
          <p:cNvPr id="27" name="Shape 27"/>
          <p:cNvSpPr/>
          <p:nvPr>
            <p:ph type="title"/>
          </p:nvPr>
        </p:nvSpPr>
        <p:spPr>
          <a:xfrm>
            <a:off x="4833937" y="4536281"/>
            <a:ext cx="14716126" cy="4643438"/>
          </a:xfrm>
          <a:prstGeom prst="rect">
            <a:avLst/>
          </a:prstGeom>
        </p:spPr>
        <p:txBody>
          <a:bodyPr lIns="0" tIns="0" rIns="0" bIns="0">
            <a:normAutofit fontScale="100000" lnSpcReduction="0"/>
          </a:bodyPr>
          <a:lstStyle>
            <a:lvl1pPr algn="ctr" defTabSz="584200">
              <a:defRPr sz="11200">
                <a:latin typeface="+mn-lt"/>
                <a:ea typeface="+mn-ea"/>
                <a:cs typeface="+mn-cs"/>
                <a:sym typeface="Helvetica Light"/>
              </a:defRPr>
            </a:lvl1p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e">
    <p:spTree>
      <p:nvGrpSpPr>
        <p:cNvPr id="1" name=""/>
        <p:cNvGrpSpPr/>
        <p:nvPr/>
      </p:nvGrpSpPr>
      <p:grpSpPr>
        <a:xfrm>
          <a:off x="0" y="0"/>
          <a:ext cx="0" cy="0"/>
          <a:chOff x="0" y="0"/>
          <a:chExt cx="0" cy="0"/>
        </a:xfrm>
      </p:grpSpPr>
      <p:sp>
        <p:nvSpPr>
          <p:cNvPr id="29" name="Shape 29"/>
          <p:cNvSpPr/>
          <p:nvPr>
            <p:ph type="title"/>
          </p:nvPr>
        </p:nvSpPr>
        <p:spPr>
          <a:xfrm>
            <a:off x="4387453" y="892968"/>
            <a:ext cx="7500938" cy="5607845"/>
          </a:xfrm>
          <a:prstGeom prst="rect">
            <a:avLst/>
          </a:prstGeom>
        </p:spPr>
        <p:txBody>
          <a:bodyPr lIns="0" tIns="0" rIns="0" bIns="0" anchor="b">
            <a:normAutofit fontScale="100000" lnSpcReduction="0"/>
          </a:bodyPr>
          <a:lstStyle>
            <a:lvl1pPr algn="ctr" defTabSz="584200">
              <a:defRPr sz="8400">
                <a:latin typeface="+mn-lt"/>
                <a:ea typeface="+mn-ea"/>
                <a:cs typeface="+mn-cs"/>
                <a:sym typeface="Helvetica Light"/>
              </a:defRPr>
            </a:lvl1pPr>
          </a:lstStyle>
          <a:p>
            <a:pPr lvl="0">
              <a:defRPr sz="1800">
                <a:solidFill>
                  <a:srgbClr val="000000"/>
                </a:solidFill>
              </a:defRPr>
            </a:pPr>
            <a:r>
              <a:rPr sz="8400">
                <a:solidFill>
                  <a:srgbClr val="FFFFFF"/>
                </a:solidFill>
              </a:rPr>
              <a:t>Title Text</a:t>
            </a:r>
          </a:p>
        </p:txBody>
      </p:sp>
      <p:sp>
        <p:nvSpPr>
          <p:cNvPr id="30" name="Shape 30"/>
          <p:cNvSpPr/>
          <p:nvPr>
            <p:ph type="body" idx="1"/>
          </p:nvPr>
        </p:nvSpPr>
        <p:spPr>
          <a:xfrm>
            <a:off x="4387453" y="6697265"/>
            <a:ext cx="7500938" cy="5786439"/>
          </a:xfrm>
          <a:prstGeom prst="rect">
            <a:avLst/>
          </a:prstGeom>
        </p:spPr>
        <p:txBody>
          <a:bodyPr lIns="0" tIns="0" rIns="0" bIns="0" anchor="t">
            <a:normAutofit fontScale="100000" lnSpcReduction="0"/>
          </a:bodyPr>
          <a:lstStyle>
            <a:lvl1pPr marL="0" indent="0" algn="ctr" defTabSz="584200">
              <a:spcBef>
                <a:spcPts val="0"/>
              </a:spcBef>
              <a:buSzTx/>
              <a:buNone/>
              <a:defRPr sz="4400">
                <a:latin typeface="+mn-lt"/>
                <a:ea typeface="+mn-ea"/>
                <a:cs typeface="+mn-cs"/>
                <a:sym typeface="Helvetica Light"/>
              </a:defRPr>
            </a:lvl1pPr>
            <a:lvl2pPr marL="0" indent="228600" algn="ctr" defTabSz="584200">
              <a:spcBef>
                <a:spcPts val="0"/>
              </a:spcBef>
              <a:buSzTx/>
              <a:buNone/>
              <a:defRPr sz="4400">
                <a:latin typeface="+mn-lt"/>
                <a:ea typeface="+mn-ea"/>
                <a:cs typeface="+mn-cs"/>
                <a:sym typeface="Helvetica Light"/>
              </a:defRPr>
            </a:lvl2pPr>
            <a:lvl3pPr marL="0" indent="457200" algn="ctr" defTabSz="584200">
              <a:spcBef>
                <a:spcPts val="0"/>
              </a:spcBef>
              <a:buSzTx/>
              <a:buNone/>
              <a:defRPr sz="4400">
                <a:latin typeface="+mn-lt"/>
                <a:ea typeface="+mn-ea"/>
                <a:cs typeface="+mn-cs"/>
                <a:sym typeface="Helvetica Light"/>
              </a:defRPr>
            </a:lvl3pPr>
            <a:lvl4pPr marL="0" indent="685800" algn="ctr" defTabSz="584200">
              <a:spcBef>
                <a:spcPts val="0"/>
              </a:spcBef>
              <a:buSzTx/>
              <a:buNone/>
              <a:defRPr sz="4400">
                <a:latin typeface="+mn-lt"/>
                <a:ea typeface="+mn-ea"/>
                <a:cs typeface="+mn-cs"/>
                <a:sym typeface="Helvetica Light"/>
              </a:defRPr>
            </a:lvl4pPr>
            <a:lvl5pPr marL="0" indent="914400" algn="ctr" defTabSz="584200">
              <a:spcBef>
                <a:spcPts val="0"/>
              </a:spcBef>
              <a:buSzTx/>
              <a:buNone/>
              <a:defRPr sz="4400">
                <a:latin typeface="+mn-lt"/>
                <a:ea typeface="+mn-ea"/>
                <a:cs typeface="+mn-cs"/>
                <a:sym typeface="Helvetica Light"/>
              </a:defRPr>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re - Haut">
    <p:spTree>
      <p:nvGrpSpPr>
        <p:cNvPr id="1" name=""/>
        <p:cNvGrpSpPr/>
        <p:nvPr/>
      </p:nvGrpSpPr>
      <p:grpSpPr>
        <a:xfrm>
          <a:off x="0" y="0"/>
          <a:ext cx="0" cy="0"/>
          <a:chOff x="0" y="0"/>
          <a:chExt cx="0" cy="0"/>
        </a:xfrm>
      </p:grpSpPr>
      <p:sp>
        <p:nvSpPr>
          <p:cNvPr id="32" name="Shape 32"/>
          <p:cNvSpPr/>
          <p:nvPr>
            <p:ph type="title"/>
          </p:nvPr>
        </p:nvSpPr>
        <p:spPr>
          <a:xfrm>
            <a:off x="755803" y="357187"/>
            <a:ext cx="22872394" cy="3036095"/>
          </a:xfrm>
          <a:prstGeom prst="rect">
            <a:avLst/>
          </a:prstGeom>
        </p:spPr>
        <p:txBody>
          <a:bodyPr lIns="0" tIns="0" rIns="0" bIns="0">
            <a:normAutofit fontScale="100000" lnSpcReduction="0"/>
          </a:bodyPr>
          <a:lstStyle>
            <a:lvl1pPr algn="ctr" defTabSz="584200">
              <a:defRPr sz="11200">
                <a:latin typeface="+mn-lt"/>
                <a:ea typeface="+mn-ea"/>
                <a:cs typeface="+mn-cs"/>
                <a:sym typeface="Helvetica Light"/>
              </a:defRPr>
            </a:lvl1p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p:spTree>
      <p:nvGrpSpPr>
        <p:cNvPr id="1" name=""/>
        <p:cNvGrpSpPr/>
        <p:nvPr/>
      </p:nvGrpSpPr>
      <p:grpSpPr>
        <a:xfrm>
          <a:off x="0" y="0"/>
          <a:ext cx="0" cy="0"/>
          <a:chOff x="0" y="0"/>
          <a:chExt cx="0" cy="0"/>
        </a:xfrm>
      </p:grpSpPr>
      <p:sp>
        <p:nvSpPr>
          <p:cNvPr id="34" name="Shape 34"/>
          <p:cNvSpPr/>
          <p:nvPr>
            <p:ph type="title"/>
          </p:nvPr>
        </p:nvSpPr>
        <p:spPr>
          <a:xfrm>
            <a:off x="4387453" y="357187"/>
            <a:ext cx="15609094" cy="3036095"/>
          </a:xfrm>
          <a:prstGeom prst="rect">
            <a:avLst/>
          </a:prstGeom>
        </p:spPr>
        <p:txBody>
          <a:bodyPr lIns="0" tIns="0" rIns="0" bIns="0">
            <a:normAutofit fontScale="100000" lnSpcReduction="0"/>
          </a:bodyPr>
          <a:lstStyle>
            <a:lvl1pPr algn="ctr" defTabSz="584200">
              <a:defRPr sz="11200">
                <a:latin typeface="+mn-lt"/>
                <a:ea typeface="+mn-ea"/>
                <a:cs typeface="+mn-cs"/>
                <a:sym typeface="Helvetica Light"/>
              </a:defRPr>
            </a:lvl1pPr>
          </a:lstStyle>
          <a:p>
            <a:pPr lvl="0">
              <a:defRPr sz="1800">
                <a:solidFill>
                  <a:srgbClr val="000000"/>
                </a:solidFill>
              </a:defRPr>
            </a:pPr>
            <a:r>
              <a:rPr sz="11200">
                <a:solidFill>
                  <a:srgbClr val="FFFFFF"/>
                </a:solidFill>
              </a:rPr>
              <a:t>Title Text</a:t>
            </a:r>
          </a:p>
        </p:txBody>
      </p:sp>
      <p:sp>
        <p:nvSpPr>
          <p:cNvPr id="35" name="Shape 35"/>
          <p:cNvSpPr/>
          <p:nvPr>
            <p:ph type="body" idx="1"/>
          </p:nvPr>
        </p:nvSpPr>
        <p:spPr>
          <a:xfrm>
            <a:off x="4387453" y="3643312"/>
            <a:ext cx="15609094" cy="8840392"/>
          </a:xfrm>
          <a:prstGeom prst="rect">
            <a:avLst/>
          </a:prstGeom>
        </p:spPr>
        <p:txBody>
          <a:bodyPr lIns="0" tIns="0" rIns="0" bIns="0">
            <a:normAutofit fontScale="100000" lnSpcReduction="0"/>
          </a:bodyPr>
          <a:lstStyle>
            <a:lvl1pPr marL="608263" indent="-608263" defTabSz="584200">
              <a:spcBef>
                <a:spcPts val="4200"/>
              </a:spcBef>
              <a:buSzPct val="75000"/>
              <a:defRPr sz="5200">
                <a:latin typeface="+mn-lt"/>
                <a:ea typeface="+mn-ea"/>
                <a:cs typeface="+mn-cs"/>
                <a:sym typeface="Helvetica Light"/>
              </a:defRPr>
            </a:lvl1pPr>
            <a:lvl2pPr marL="1052763" indent="-608263" defTabSz="584200">
              <a:spcBef>
                <a:spcPts val="4200"/>
              </a:spcBef>
              <a:buSzPct val="75000"/>
              <a:defRPr sz="5200">
                <a:latin typeface="+mn-lt"/>
                <a:ea typeface="+mn-ea"/>
                <a:cs typeface="+mn-cs"/>
                <a:sym typeface="Helvetica Light"/>
              </a:defRPr>
            </a:lvl2pPr>
            <a:lvl3pPr marL="1497263" indent="-608263" defTabSz="584200">
              <a:spcBef>
                <a:spcPts val="4200"/>
              </a:spcBef>
              <a:buSzPct val="75000"/>
              <a:defRPr sz="5200">
                <a:latin typeface="+mn-lt"/>
                <a:ea typeface="+mn-ea"/>
                <a:cs typeface="+mn-cs"/>
                <a:sym typeface="Helvetica Light"/>
              </a:defRPr>
            </a:lvl3pPr>
            <a:lvl4pPr marL="1941763" indent="-608263" defTabSz="584200">
              <a:spcBef>
                <a:spcPts val="4200"/>
              </a:spcBef>
              <a:buSzPct val="75000"/>
              <a:defRPr sz="5200">
                <a:latin typeface="+mn-lt"/>
                <a:ea typeface="+mn-ea"/>
                <a:cs typeface="+mn-cs"/>
                <a:sym typeface="Helvetica Light"/>
              </a:defRPr>
            </a:lvl4pPr>
            <a:lvl5pPr marL="2386263" indent="-608263" defTabSz="584200">
              <a:spcBef>
                <a:spcPts val="4200"/>
              </a:spcBef>
              <a:buSzPct val="75000"/>
              <a:defRPr sz="5200">
                <a:latin typeface="+mn-lt"/>
                <a:ea typeface="+mn-ea"/>
                <a:cs typeface="+mn-cs"/>
                <a:sym typeface="Helvetica Light"/>
              </a:defRPr>
            </a:lvl5p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re, puces et photo">
    <p:spTree>
      <p:nvGrpSpPr>
        <p:cNvPr id="1" name=""/>
        <p:cNvGrpSpPr/>
        <p:nvPr/>
      </p:nvGrpSpPr>
      <p:grpSpPr>
        <a:xfrm>
          <a:off x="0" y="0"/>
          <a:ext cx="0" cy="0"/>
          <a:chOff x="0" y="0"/>
          <a:chExt cx="0" cy="0"/>
        </a:xfrm>
      </p:grpSpPr>
      <p:sp>
        <p:nvSpPr>
          <p:cNvPr id="37" name="Shape 37"/>
          <p:cNvSpPr/>
          <p:nvPr>
            <p:ph type="title"/>
          </p:nvPr>
        </p:nvSpPr>
        <p:spPr>
          <a:xfrm>
            <a:off x="4387453" y="357187"/>
            <a:ext cx="15609094" cy="3036095"/>
          </a:xfrm>
          <a:prstGeom prst="rect">
            <a:avLst/>
          </a:prstGeom>
        </p:spPr>
        <p:txBody>
          <a:bodyPr lIns="0" tIns="0" rIns="0" bIns="0">
            <a:normAutofit fontScale="100000" lnSpcReduction="0"/>
          </a:bodyPr>
          <a:lstStyle>
            <a:lvl1pPr algn="ctr" defTabSz="584200">
              <a:defRPr sz="11200">
                <a:latin typeface="+mn-lt"/>
                <a:ea typeface="+mn-ea"/>
                <a:cs typeface="+mn-cs"/>
                <a:sym typeface="Helvetica Light"/>
              </a:defRPr>
            </a:lvl1pPr>
          </a:lstStyle>
          <a:p>
            <a:pPr lvl="0">
              <a:defRPr sz="1800">
                <a:solidFill>
                  <a:srgbClr val="000000"/>
                </a:solidFill>
              </a:defRPr>
            </a:pPr>
            <a:r>
              <a:rPr sz="11200">
                <a:solidFill>
                  <a:srgbClr val="FFFFFF"/>
                </a:solidFill>
              </a:rPr>
              <a:t>Title Text</a:t>
            </a:r>
          </a:p>
        </p:txBody>
      </p:sp>
      <p:sp>
        <p:nvSpPr>
          <p:cNvPr id="38" name="Shape 38"/>
          <p:cNvSpPr/>
          <p:nvPr>
            <p:ph type="body" idx="1"/>
          </p:nvPr>
        </p:nvSpPr>
        <p:spPr>
          <a:xfrm>
            <a:off x="4387453" y="3643312"/>
            <a:ext cx="7500938" cy="8840392"/>
          </a:xfrm>
          <a:prstGeom prst="rect">
            <a:avLst/>
          </a:prstGeom>
        </p:spPr>
        <p:txBody>
          <a:bodyPr lIns="0" tIns="0" rIns="0" bIns="0">
            <a:normAutofit fontScale="100000" lnSpcReduction="0"/>
          </a:bodyPr>
          <a:lstStyle>
            <a:lvl1pPr marL="465364" indent="-465364" defTabSz="584200">
              <a:spcBef>
                <a:spcPts val="3200"/>
              </a:spcBef>
              <a:buSzPct val="75000"/>
              <a:defRPr sz="3800">
                <a:latin typeface="+mn-lt"/>
                <a:ea typeface="+mn-ea"/>
                <a:cs typeface="+mn-cs"/>
                <a:sym typeface="Helvetica Light"/>
              </a:defRPr>
            </a:lvl1pPr>
            <a:lvl2pPr marL="808264" indent="-465364" defTabSz="584200">
              <a:spcBef>
                <a:spcPts val="3200"/>
              </a:spcBef>
              <a:buSzPct val="75000"/>
              <a:defRPr sz="3800">
                <a:latin typeface="+mn-lt"/>
                <a:ea typeface="+mn-ea"/>
                <a:cs typeface="+mn-cs"/>
                <a:sym typeface="Helvetica Light"/>
              </a:defRPr>
            </a:lvl2pPr>
            <a:lvl3pPr marL="1354364" indent="-465364" defTabSz="584200">
              <a:spcBef>
                <a:spcPts val="3200"/>
              </a:spcBef>
              <a:buSzPct val="75000"/>
              <a:defRPr sz="3800">
                <a:latin typeface="+mn-lt"/>
                <a:ea typeface="+mn-ea"/>
                <a:cs typeface="+mn-cs"/>
                <a:sym typeface="Helvetica Light"/>
              </a:defRPr>
            </a:lvl3pPr>
            <a:lvl4pPr marL="1798864" indent="-465364" defTabSz="584200">
              <a:spcBef>
                <a:spcPts val="3200"/>
              </a:spcBef>
              <a:buSzPct val="75000"/>
              <a:defRPr sz="3800">
                <a:latin typeface="+mn-lt"/>
                <a:ea typeface="+mn-ea"/>
                <a:cs typeface="+mn-cs"/>
                <a:sym typeface="Helvetica Light"/>
              </a:defRPr>
            </a:lvl4pPr>
            <a:lvl5pPr marL="2243364" indent="-465364" defTabSz="584200">
              <a:spcBef>
                <a:spcPts val="3200"/>
              </a:spcBef>
              <a:buSzPct val="75000"/>
              <a:defRPr sz="3800">
                <a:latin typeface="+mn-lt"/>
                <a:ea typeface="+mn-ea"/>
                <a:cs typeface="+mn-cs"/>
                <a:sym typeface="Helvetica Light"/>
              </a:defRPr>
            </a:lvl5p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ces">
    <p:spTree>
      <p:nvGrpSpPr>
        <p:cNvPr id="1" name=""/>
        <p:cNvGrpSpPr/>
        <p:nvPr/>
      </p:nvGrpSpPr>
      <p:grpSpPr>
        <a:xfrm>
          <a:off x="0" y="0"/>
          <a:ext cx="0" cy="0"/>
          <a:chOff x="0" y="0"/>
          <a:chExt cx="0" cy="0"/>
        </a:xfrm>
      </p:grpSpPr>
      <p:sp>
        <p:nvSpPr>
          <p:cNvPr id="40" name="Shape 40"/>
          <p:cNvSpPr/>
          <p:nvPr>
            <p:ph type="body" idx="1"/>
          </p:nvPr>
        </p:nvSpPr>
        <p:spPr>
          <a:xfrm>
            <a:off x="4387453" y="1785937"/>
            <a:ext cx="15609094" cy="10144126"/>
          </a:xfrm>
          <a:prstGeom prst="rect">
            <a:avLst/>
          </a:prstGeom>
        </p:spPr>
        <p:txBody>
          <a:bodyPr lIns="0" tIns="0" rIns="0" bIns="0">
            <a:normAutofit fontScale="100000" lnSpcReduction="0"/>
          </a:bodyPr>
          <a:lstStyle>
            <a:lvl1pPr marL="608263" indent="-608263" defTabSz="584200">
              <a:spcBef>
                <a:spcPts val="4200"/>
              </a:spcBef>
              <a:buSzPct val="75000"/>
              <a:defRPr sz="5200">
                <a:latin typeface="+mn-lt"/>
                <a:ea typeface="+mn-ea"/>
                <a:cs typeface="+mn-cs"/>
                <a:sym typeface="Helvetica Light"/>
              </a:defRPr>
            </a:lvl1pPr>
            <a:lvl2pPr marL="1052763" indent="-608263" defTabSz="584200">
              <a:spcBef>
                <a:spcPts val="4200"/>
              </a:spcBef>
              <a:buSzPct val="75000"/>
              <a:defRPr sz="5200">
                <a:latin typeface="+mn-lt"/>
                <a:ea typeface="+mn-ea"/>
                <a:cs typeface="+mn-cs"/>
                <a:sym typeface="Helvetica Light"/>
              </a:defRPr>
            </a:lvl2pPr>
            <a:lvl3pPr marL="1497263" indent="-608263" defTabSz="584200">
              <a:spcBef>
                <a:spcPts val="4200"/>
              </a:spcBef>
              <a:buSzPct val="75000"/>
              <a:defRPr sz="5200">
                <a:latin typeface="+mn-lt"/>
                <a:ea typeface="+mn-ea"/>
                <a:cs typeface="+mn-cs"/>
                <a:sym typeface="Helvetica Light"/>
              </a:defRPr>
            </a:lvl3pPr>
            <a:lvl4pPr marL="1941763" indent="-608263" defTabSz="584200">
              <a:spcBef>
                <a:spcPts val="4200"/>
              </a:spcBef>
              <a:buSzPct val="75000"/>
              <a:defRPr sz="5200">
                <a:latin typeface="+mn-lt"/>
                <a:ea typeface="+mn-ea"/>
                <a:cs typeface="+mn-cs"/>
                <a:sym typeface="Helvetica Light"/>
              </a:defRPr>
            </a:lvl4pPr>
            <a:lvl5pPr marL="2386263" indent="-608263" defTabSz="584200">
              <a:spcBef>
                <a:spcPts val="4200"/>
              </a:spcBef>
              <a:buSzPct val="75000"/>
              <a:defRPr sz="5200">
                <a:latin typeface="+mn-lt"/>
                <a:ea typeface="+mn-ea"/>
                <a:cs typeface="+mn-cs"/>
                <a:sym typeface="Helvetica Light"/>
              </a:defRPr>
            </a:lvl5p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295400" y="355600"/>
            <a:ext cx="21780500" cy="241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1295400" y="3111500"/>
            <a:ext cx="21780500" cy="961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2pPr marL="1549400" indent="-787400">
              <a:defRPr sz="4800"/>
            </a:lvl2pPr>
            <a:lvl3pPr marL="1993900" indent="-787400">
              <a:defRPr sz="3600"/>
            </a:lvl3pPr>
            <a:lvl4pPr marL="2438400" indent="-787400">
              <a:defRPr sz="2400"/>
            </a:lvl4pPr>
            <a:lvl5pPr marL="2882900" indent="-787400">
              <a:defRPr sz="2400"/>
            </a:lvl5pPr>
          </a:lstStyle>
          <a:p>
            <a:pPr lvl="0">
              <a:defRPr sz="1800">
                <a:solidFill>
                  <a:srgbClr val="000000"/>
                </a:solidFill>
              </a:defRPr>
            </a:pPr>
            <a:r>
              <a:rPr sz="5600">
                <a:solidFill>
                  <a:srgbClr val="FFFFFF"/>
                </a:solidFill>
              </a:rPr>
              <a:t>Body Level One</a:t>
            </a:r>
            <a:endParaRPr sz="5600">
              <a:solidFill>
                <a:srgbClr val="FFFFFF"/>
              </a:solidFill>
            </a:endParaRPr>
          </a:p>
          <a:p>
            <a:pPr lvl="1">
              <a:defRPr sz="1800">
                <a:solidFill>
                  <a:srgbClr val="000000"/>
                </a:solidFill>
              </a:defRPr>
            </a:pPr>
            <a:r>
              <a:rPr sz="4800">
                <a:solidFill>
                  <a:srgbClr val="FFFFFF"/>
                </a:solidFill>
              </a:rPr>
              <a:t>Body Level Two</a:t>
            </a:r>
            <a:endParaRPr sz="48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2400">
                <a:solidFill>
                  <a:srgbClr val="FFFFFF"/>
                </a:solidFill>
              </a:rPr>
              <a:t>Body Level Four</a:t>
            </a:r>
            <a:endParaRPr sz="2400">
              <a:solidFill>
                <a:srgbClr val="FFFFFF"/>
              </a:solidFill>
            </a:endParaRPr>
          </a:p>
          <a:p>
            <a:pPr lvl="4">
              <a:defRPr sz="1800">
                <a:solidFill>
                  <a:srgbClr val="000000"/>
                </a:solidFill>
              </a:defRPr>
            </a:pPr>
            <a:r>
              <a:rPr sz="24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spd="med" advClick="1"/>
  <p:txStyles>
    <p:titleStyle>
      <a:lvl1pPr defTabSz="800100">
        <a:defRPr sz="8000">
          <a:solidFill>
            <a:srgbClr val="FFFFFF"/>
          </a:solidFill>
          <a:latin typeface="Helvetica Neue Light"/>
          <a:ea typeface="Helvetica Neue Light"/>
          <a:cs typeface="Helvetica Neue Light"/>
          <a:sym typeface="Helvetica Neue Light"/>
        </a:defRPr>
      </a:lvl1pPr>
      <a:lvl2pPr indent="228600" defTabSz="800100">
        <a:defRPr sz="8000">
          <a:solidFill>
            <a:srgbClr val="FFFFFF"/>
          </a:solidFill>
          <a:latin typeface="Helvetica Neue Light"/>
          <a:ea typeface="Helvetica Neue Light"/>
          <a:cs typeface="Helvetica Neue Light"/>
          <a:sym typeface="Helvetica Neue Light"/>
        </a:defRPr>
      </a:lvl2pPr>
      <a:lvl3pPr indent="457200" defTabSz="800100">
        <a:defRPr sz="8000">
          <a:solidFill>
            <a:srgbClr val="FFFFFF"/>
          </a:solidFill>
          <a:latin typeface="Helvetica Neue Light"/>
          <a:ea typeface="Helvetica Neue Light"/>
          <a:cs typeface="Helvetica Neue Light"/>
          <a:sym typeface="Helvetica Neue Light"/>
        </a:defRPr>
      </a:lvl3pPr>
      <a:lvl4pPr indent="685800" defTabSz="800100">
        <a:defRPr sz="8000">
          <a:solidFill>
            <a:srgbClr val="FFFFFF"/>
          </a:solidFill>
          <a:latin typeface="Helvetica Neue Light"/>
          <a:ea typeface="Helvetica Neue Light"/>
          <a:cs typeface="Helvetica Neue Light"/>
          <a:sym typeface="Helvetica Neue Light"/>
        </a:defRPr>
      </a:lvl4pPr>
      <a:lvl5pPr indent="914400" defTabSz="800100">
        <a:defRPr sz="8000">
          <a:solidFill>
            <a:srgbClr val="FFFFFF"/>
          </a:solidFill>
          <a:latin typeface="Helvetica Neue Light"/>
          <a:ea typeface="Helvetica Neue Light"/>
          <a:cs typeface="Helvetica Neue Light"/>
          <a:sym typeface="Helvetica Neue Light"/>
        </a:defRPr>
      </a:lvl5pPr>
      <a:lvl6pPr indent="1143000" defTabSz="800100">
        <a:defRPr sz="8000">
          <a:solidFill>
            <a:srgbClr val="FFFFFF"/>
          </a:solidFill>
          <a:latin typeface="Helvetica Neue Light"/>
          <a:ea typeface="Helvetica Neue Light"/>
          <a:cs typeface="Helvetica Neue Light"/>
          <a:sym typeface="Helvetica Neue Light"/>
        </a:defRPr>
      </a:lvl6pPr>
      <a:lvl7pPr indent="1371600" defTabSz="800100">
        <a:defRPr sz="8000">
          <a:solidFill>
            <a:srgbClr val="FFFFFF"/>
          </a:solidFill>
          <a:latin typeface="Helvetica Neue Light"/>
          <a:ea typeface="Helvetica Neue Light"/>
          <a:cs typeface="Helvetica Neue Light"/>
          <a:sym typeface="Helvetica Neue Light"/>
        </a:defRPr>
      </a:lvl7pPr>
      <a:lvl8pPr indent="1600200" defTabSz="800100">
        <a:defRPr sz="8000">
          <a:solidFill>
            <a:srgbClr val="FFFFFF"/>
          </a:solidFill>
          <a:latin typeface="Helvetica Neue Light"/>
          <a:ea typeface="Helvetica Neue Light"/>
          <a:cs typeface="Helvetica Neue Light"/>
          <a:sym typeface="Helvetica Neue Light"/>
        </a:defRPr>
      </a:lvl8pPr>
      <a:lvl9pPr indent="1828800" defTabSz="800100">
        <a:defRPr sz="8000">
          <a:solidFill>
            <a:srgbClr val="FFFFFF"/>
          </a:solidFill>
          <a:latin typeface="Helvetica Neue Light"/>
          <a:ea typeface="Helvetica Neue Light"/>
          <a:cs typeface="Helvetica Neue Light"/>
          <a:sym typeface="Helvetica Neue Light"/>
        </a:defRPr>
      </a:lvl9pPr>
    </p:titleStyle>
    <p:bodyStyle>
      <a:lvl1pPr marL="1104900" indent="-787400" defTabSz="800100">
        <a:spcBef>
          <a:spcPts val="3300"/>
        </a:spcBef>
        <a:buSzPct val="85000"/>
        <a:buChar char="•"/>
        <a:defRPr sz="5600">
          <a:solidFill>
            <a:srgbClr val="FFFFFF"/>
          </a:solidFill>
          <a:latin typeface="Helvetica Neue Light"/>
          <a:ea typeface="Helvetica Neue Light"/>
          <a:cs typeface="Helvetica Neue Light"/>
          <a:sym typeface="Helvetica Neue Light"/>
        </a:defRPr>
      </a:lvl1pPr>
      <a:lvl2pPr marL="1680633" indent="-918633" defTabSz="800100">
        <a:spcBef>
          <a:spcPts val="3300"/>
        </a:spcBef>
        <a:buSzPct val="85000"/>
        <a:buChar char="•"/>
        <a:defRPr sz="5600">
          <a:solidFill>
            <a:srgbClr val="FFFFFF"/>
          </a:solidFill>
          <a:latin typeface="Helvetica Neue Light"/>
          <a:ea typeface="Helvetica Neue Light"/>
          <a:cs typeface="Helvetica Neue Light"/>
          <a:sym typeface="Helvetica Neue Light"/>
        </a:defRPr>
      </a:lvl2pPr>
      <a:lvl3pPr marL="2431344" indent="-1224844" defTabSz="800100">
        <a:spcBef>
          <a:spcPts val="3300"/>
        </a:spcBef>
        <a:buSzPct val="85000"/>
        <a:buChar char="•"/>
        <a:defRPr sz="5600">
          <a:solidFill>
            <a:srgbClr val="FFFFFF"/>
          </a:solidFill>
          <a:latin typeface="Helvetica Neue Light"/>
          <a:ea typeface="Helvetica Neue Light"/>
          <a:cs typeface="Helvetica Neue Light"/>
          <a:sym typeface="Helvetica Neue Light"/>
        </a:defRPr>
      </a:lvl3pPr>
      <a:lvl4pPr marL="3488266" indent="-1837266" defTabSz="800100">
        <a:spcBef>
          <a:spcPts val="3300"/>
        </a:spcBef>
        <a:buSzPct val="85000"/>
        <a:buChar char="•"/>
        <a:defRPr sz="5600">
          <a:solidFill>
            <a:srgbClr val="FFFFFF"/>
          </a:solidFill>
          <a:latin typeface="Helvetica Neue Light"/>
          <a:ea typeface="Helvetica Neue Light"/>
          <a:cs typeface="Helvetica Neue Light"/>
          <a:sym typeface="Helvetica Neue Light"/>
        </a:defRPr>
      </a:lvl4pPr>
      <a:lvl5pPr marL="3932766" indent="-1837266" defTabSz="800100">
        <a:spcBef>
          <a:spcPts val="3300"/>
        </a:spcBef>
        <a:buSzPct val="85000"/>
        <a:buChar char="•"/>
        <a:defRPr sz="5600">
          <a:solidFill>
            <a:srgbClr val="FFFFFF"/>
          </a:solidFill>
          <a:latin typeface="Helvetica Neue Light"/>
          <a:ea typeface="Helvetica Neue Light"/>
          <a:cs typeface="Helvetica Neue Light"/>
          <a:sym typeface="Helvetica Neue Light"/>
        </a:defRPr>
      </a:lvl5pPr>
      <a:lvl6pPr marL="4288366" indent="-1837266" defTabSz="800100">
        <a:spcBef>
          <a:spcPts val="3300"/>
        </a:spcBef>
        <a:buSzPct val="85000"/>
        <a:buChar char="•"/>
        <a:defRPr sz="5600">
          <a:solidFill>
            <a:srgbClr val="FFFFFF"/>
          </a:solidFill>
          <a:latin typeface="Helvetica Neue Light"/>
          <a:ea typeface="Helvetica Neue Light"/>
          <a:cs typeface="Helvetica Neue Light"/>
          <a:sym typeface="Helvetica Neue Light"/>
        </a:defRPr>
      </a:lvl6pPr>
      <a:lvl7pPr marL="4643966" indent="-1837266" defTabSz="800100">
        <a:spcBef>
          <a:spcPts val="3300"/>
        </a:spcBef>
        <a:buSzPct val="85000"/>
        <a:buChar char="•"/>
        <a:defRPr sz="5600">
          <a:solidFill>
            <a:srgbClr val="FFFFFF"/>
          </a:solidFill>
          <a:latin typeface="Helvetica Neue Light"/>
          <a:ea typeface="Helvetica Neue Light"/>
          <a:cs typeface="Helvetica Neue Light"/>
          <a:sym typeface="Helvetica Neue Light"/>
        </a:defRPr>
      </a:lvl7pPr>
      <a:lvl8pPr marL="4999566" indent="-1837266" defTabSz="800100">
        <a:spcBef>
          <a:spcPts val="3300"/>
        </a:spcBef>
        <a:buSzPct val="85000"/>
        <a:buChar char="•"/>
        <a:defRPr sz="5600">
          <a:solidFill>
            <a:srgbClr val="FFFFFF"/>
          </a:solidFill>
          <a:latin typeface="Helvetica Neue Light"/>
          <a:ea typeface="Helvetica Neue Light"/>
          <a:cs typeface="Helvetica Neue Light"/>
          <a:sym typeface="Helvetica Neue Light"/>
        </a:defRPr>
      </a:lvl8pPr>
      <a:lvl9pPr marL="5355166" indent="-1837266" defTabSz="800100">
        <a:spcBef>
          <a:spcPts val="3300"/>
        </a:spcBef>
        <a:buSzPct val="85000"/>
        <a:buChar char="•"/>
        <a:defRPr sz="5600">
          <a:solidFill>
            <a:srgbClr val="FFFFFF"/>
          </a:solidFill>
          <a:latin typeface="Helvetica Neue Light"/>
          <a:ea typeface="Helvetica Neue Light"/>
          <a:cs typeface="Helvetica Neue Light"/>
          <a:sym typeface="Helvetica Neue Light"/>
        </a:defRPr>
      </a:lvl9pPr>
    </p:bodyStyle>
    <p:otherStyle>
      <a:lvl1pPr algn="ctr" defTabSz="800100">
        <a:defRPr sz="2400">
          <a:solidFill>
            <a:schemeClr val="tx1"/>
          </a:solidFill>
          <a:latin typeface="+mn-lt"/>
          <a:ea typeface="+mn-ea"/>
          <a:cs typeface="+mn-cs"/>
          <a:sym typeface="Gill Sans"/>
        </a:defRPr>
      </a:lvl1pPr>
      <a:lvl2pPr indent="228600" algn="ctr" defTabSz="800100">
        <a:defRPr sz="2400">
          <a:solidFill>
            <a:schemeClr val="tx1"/>
          </a:solidFill>
          <a:latin typeface="+mn-lt"/>
          <a:ea typeface="+mn-ea"/>
          <a:cs typeface="+mn-cs"/>
          <a:sym typeface="Gill Sans"/>
        </a:defRPr>
      </a:lvl2pPr>
      <a:lvl3pPr indent="457200" algn="ctr" defTabSz="800100">
        <a:defRPr sz="2400">
          <a:solidFill>
            <a:schemeClr val="tx1"/>
          </a:solidFill>
          <a:latin typeface="+mn-lt"/>
          <a:ea typeface="+mn-ea"/>
          <a:cs typeface="+mn-cs"/>
          <a:sym typeface="Gill Sans"/>
        </a:defRPr>
      </a:lvl3pPr>
      <a:lvl4pPr indent="685800" algn="ctr" defTabSz="800100">
        <a:defRPr sz="2400">
          <a:solidFill>
            <a:schemeClr val="tx1"/>
          </a:solidFill>
          <a:latin typeface="+mn-lt"/>
          <a:ea typeface="+mn-ea"/>
          <a:cs typeface="+mn-cs"/>
          <a:sym typeface="Gill Sans"/>
        </a:defRPr>
      </a:lvl4pPr>
      <a:lvl5pPr indent="914400" algn="ctr" defTabSz="800100">
        <a:defRPr sz="2400">
          <a:solidFill>
            <a:schemeClr val="tx1"/>
          </a:solidFill>
          <a:latin typeface="+mn-lt"/>
          <a:ea typeface="+mn-ea"/>
          <a:cs typeface="+mn-cs"/>
          <a:sym typeface="Gill Sans"/>
        </a:defRPr>
      </a:lvl5pPr>
      <a:lvl6pPr indent="1143000" algn="ctr" defTabSz="800100">
        <a:defRPr sz="2400">
          <a:solidFill>
            <a:schemeClr val="tx1"/>
          </a:solidFill>
          <a:latin typeface="+mn-lt"/>
          <a:ea typeface="+mn-ea"/>
          <a:cs typeface="+mn-cs"/>
          <a:sym typeface="Gill Sans"/>
        </a:defRPr>
      </a:lvl6pPr>
      <a:lvl7pPr indent="1371600" algn="ctr" defTabSz="800100">
        <a:defRPr sz="2400">
          <a:solidFill>
            <a:schemeClr val="tx1"/>
          </a:solidFill>
          <a:latin typeface="+mn-lt"/>
          <a:ea typeface="+mn-ea"/>
          <a:cs typeface="+mn-cs"/>
          <a:sym typeface="Gill Sans"/>
        </a:defRPr>
      </a:lvl7pPr>
      <a:lvl8pPr indent="1600200" algn="ctr" defTabSz="800100">
        <a:defRPr sz="2400">
          <a:solidFill>
            <a:schemeClr val="tx1"/>
          </a:solidFill>
          <a:latin typeface="+mn-lt"/>
          <a:ea typeface="+mn-ea"/>
          <a:cs typeface="+mn-cs"/>
          <a:sym typeface="Gill Sans"/>
        </a:defRPr>
      </a:lvl8pPr>
      <a:lvl9pPr indent="1828800" algn="ctr" defTabSz="800100">
        <a:defRPr sz="2400">
          <a:solidFill>
            <a:schemeClr val="tx1"/>
          </a:solidFill>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comments" Target="../comments/comment1.xml"/><Relationship Id="rId4" Type="http://schemas.openxmlformats.org/officeDocument/2006/relationships/video" Target="../media/media1.mp4"/><Relationship Id="rId5" Type="http://schemas.microsoft.com/office/2007/relationships/media" Target="../media/media1.mp4"/><Relationship Id="rId6" Type="http://schemas.openxmlformats.org/officeDocument/2006/relationships/image" Target="../media/image21.png"/><Relationship Id="rId7" Type="http://schemas.openxmlformats.org/officeDocument/2006/relationships/video" Target="../media/media2.mp4"/><Relationship Id="rId8" Type="http://schemas.microsoft.com/office/2007/relationships/media" Target="../media/media2.mp4"/><Relationship Id="rId9" Type="http://schemas.openxmlformats.org/officeDocument/2006/relationships/image" Target="../media/image22.png"/><Relationship Id="rId10" Type="http://schemas.openxmlformats.org/officeDocument/2006/relationships/video" Target="../media/media3.mp4"/><Relationship Id="rId11" Type="http://schemas.microsoft.com/office/2007/relationships/media" Target="../media/media3.mp4"/><Relationship Id="rId12" Type="http://schemas.openxmlformats.org/officeDocument/2006/relationships/image" Target="../media/image23.png"/><Relationship Id="rId13" Type="http://schemas.openxmlformats.org/officeDocument/2006/relationships/hyperlink" Target="http://hdrdb.com" TargetMode="Externa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chart" Target="../charts/chart1.xml"/><Relationship Id="rId5" Type="http://schemas.openxmlformats.org/officeDocument/2006/relationships/image" Target="../media/image25.png"/><Relationship Id="rId6" Type="http://schemas.openxmlformats.org/officeDocument/2006/relationships/image" Target="../media/image2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2.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3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33.png"/><Relationship Id="rId5" Type="http://schemas.openxmlformats.org/officeDocument/2006/relationships/image" Target="../media/image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video" Target="../media/media4.mp4"/><Relationship Id="rId4" Type="http://schemas.microsoft.com/office/2007/relationships/media" Target="../media/media4.mp4"/><Relationship Id="rId5" Type="http://schemas.openxmlformats.org/officeDocument/2006/relationships/image" Target="../media/image37.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image" Target="../media/image4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6.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6.png"/><Relationship Id="rId4" Type="http://schemas.openxmlformats.org/officeDocument/2006/relationships/video" Target="../media/media5.mp4"/><Relationship Id="rId5" Type="http://schemas.microsoft.com/office/2007/relationships/media" Target="../media/media5.mp4"/><Relationship Id="rId6" Type="http://schemas.openxmlformats.org/officeDocument/2006/relationships/image" Target="../media/image47.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2.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6.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6.png"/><Relationship Id="rId4" Type="http://schemas.openxmlformats.org/officeDocument/2006/relationships/video" Target="../media/media5.mp4"/><Relationship Id="rId5" Type="http://schemas.microsoft.com/office/2007/relationships/media" Target="../media/media5.mp4"/><Relationship Id="rId6" Type="http://schemas.openxmlformats.org/officeDocument/2006/relationships/image" Target="../media/image48.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9.png"/><Relationship Id="rId4" Type="http://schemas.openxmlformats.org/officeDocument/2006/relationships/video" Target="../media/media6.mp4"/><Relationship Id="rId5" Type="http://schemas.microsoft.com/office/2007/relationships/media" Target="../media/media6.mp4"/><Relationship Id="rId6" Type="http://schemas.openxmlformats.org/officeDocument/2006/relationships/image" Target="../media/image50.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51.png"/><Relationship Id="rId4" Type="http://schemas.openxmlformats.org/officeDocument/2006/relationships/video" Target="../media/media7.mp4"/><Relationship Id="rId5" Type="http://schemas.microsoft.com/office/2007/relationships/media" Target="../media/media7.mp4"/><Relationship Id="rId6" Type="http://schemas.openxmlformats.org/officeDocument/2006/relationships/image" Target="../media/image52.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53.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54.png"/><Relationship Id="rId4" Type="http://schemas.openxmlformats.org/officeDocument/2006/relationships/image" Target="../media/image55.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56.png"/><Relationship Id="rId4" Type="http://schemas.openxmlformats.org/officeDocument/2006/relationships/video" Target="../media/media8.mp4"/><Relationship Id="rId5" Type="http://schemas.microsoft.com/office/2007/relationships/media" Target="../media/media8.mp4"/><Relationship Id="rId6" Type="http://schemas.openxmlformats.org/officeDocument/2006/relationships/image" Target="../media/image57.png"/><Relationship Id="rId7" Type="http://schemas.openxmlformats.org/officeDocument/2006/relationships/video" Target="../media/media9.mp4"/><Relationship Id="rId8" Type="http://schemas.microsoft.com/office/2007/relationships/media" Target="../media/media9.mp4"/><Relationship Id="rId9" Type="http://schemas.openxmlformats.org/officeDocument/2006/relationships/image" Target="../media/image5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63.png"/><Relationship Id="rId4" Type="http://schemas.openxmlformats.org/officeDocument/2006/relationships/image" Target="../media/image64.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65.png"/><Relationship Id="rId6" Type="http://schemas.openxmlformats.org/officeDocument/2006/relationships/video" Target="../media/media2.mov"/><Relationship Id="rId7" Type="http://schemas.microsoft.com/office/2007/relationships/media" Target="../media/media2.mov"/><Relationship Id="rId8" Type="http://schemas.openxmlformats.org/officeDocument/2006/relationships/image" Target="../media/image66.png"/><Relationship Id="rId9" Type="http://schemas.openxmlformats.org/officeDocument/2006/relationships/video" Target="../media/media3.mov"/><Relationship Id="rId10" Type="http://schemas.microsoft.com/office/2007/relationships/media" Target="../media/media3.mov"/><Relationship Id="rId11" Type="http://schemas.openxmlformats.org/officeDocument/2006/relationships/image" Target="../media/image67.png"/><Relationship Id="rId12" Type="http://schemas.openxmlformats.org/officeDocument/2006/relationships/video" Target="../media/media4.mov"/><Relationship Id="rId13" Type="http://schemas.microsoft.com/office/2007/relationships/media" Target="../media/media4.mov"/><Relationship Id="rId14" Type="http://schemas.openxmlformats.org/officeDocument/2006/relationships/image" Target="../media/image68.png"/><Relationship Id="rId15" Type="http://schemas.openxmlformats.org/officeDocument/2006/relationships/video" Target="../media/media5.mov"/><Relationship Id="rId16" Type="http://schemas.microsoft.com/office/2007/relationships/media" Target="../media/media5.mov"/><Relationship Id="rId17" Type="http://schemas.openxmlformats.org/officeDocument/2006/relationships/image" Target="../media/image69.png"/><Relationship Id="rId18" Type="http://schemas.openxmlformats.org/officeDocument/2006/relationships/video" Target="../media/media6.mov"/><Relationship Id="rId19" Type="http://schemas.microsoft.com/office/2007/relationships/media" Target="../media/media6.mov"/><Relationship Id="rId20" Type="http://schemas.openxmlformats.org/officeDocument/2006/relationships/image" Target="../media/image70.png"/><Relationship Id="rId21" Type="http://schemas.openxmlformats.org/officeDocument/2006/relationships/hyperlink" Target="http://hdrdb.com" TargetMode="External"/><Relationship Id="rId22" Type="http://schemas.openxmlformats.org/officeDocument/2006/relationships/hyperlink" Target="http://vision.gel.ulaval.ca/~jflalonde/projects/xHourPS" TargetMode="External"/><Relationship Id="rId23" Type="http://schemas.openxmlformats.org/officeDocument/2006/relationships/image" Target="../media/image71.png"/><Relationship Id="rId24" Type="http://schemas.openxmlformats.org/officeDocument/2006/relationships/image" Target="../media/image20.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 Id="rId11" Type="http://schemas.openxmlformats.org/officeDocument/2006/relationships/image" Target="../media/image80.png"/><Relationship Id="rId12" Type="http://schemas.openxmlformats.org/officeDocument/2006/relationships/image" Target="../media/image81.png"/><Relationship Id="rId13" Type="http://schemas.openxmlformats.org/officeDocument/2006/relationships/image" Target="../media/image82.png"/><Relationship Id="rId14" Type="http://schemas.openxmlformats.org/officeDocument/2006/relationships/image" Target="../media/image83.png"/><Relationship Id="rId15" Type="http://schemas.openxmlformats.org/officeDocument/2006/relationships/image" Target="../media/image84.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png"/><Relationship Id="rId3" Type="http://schemas.openxmlformats.org/officeDocument/2006/relationships/image" Target="../media/image90.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91.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10.mp4"/><Relationship Id="rId3" Type="http://schemas.microsoft.com/office/2007/relationships/media" Target="../media/media10.mp4"/><Relationship Id="rId4" Type="http://schemas.openxmlformats.org/officeDocument/2006/relationships/image" Target="../media/image92.png"/><Relationship Id="rId5" Type="http://schemas.openxmlformats.org/officeDocument/2006/relationships/video" Target="../media/media11.mp4"/><Relationship Id="rId6" Type="http://schemas.microsoft.com/office/2007/relationships/media" Target="../media/media11.mp4"/><Relationship Id="rId7" Type="http://schemas.openxmlformats.org/officeDocument/2006/relationships/image" Target="../media/image9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video" Target="../media/media12.mp4"/><Relationship Id="rId4" Type="http://schemas.microsoft.com/office/2007/relationships/media" Target="../media/media12.mp4"/><Relationship Id="rId5" Type="http://schemas.openxmlformats.org/officeDocument/2006/relationships/image" Target="../media/image94.png"/><Relationship Id="rId6" Type="http://schemas.openxmlformats.org/officeDocument/2006/relationships/video" Target="../media/media13.mp4"/><Relationship Id="rId7" Type="http://schemas.microsoft.com/office/2007/relationships/media" Target="../media/media13.mp4"/><Relationship Id="rId8" Type="http://schemas.openxmlformats.org/officeDocument/2006/relationships/image" Target="../media/image95.png"/><Relationship Id="rId9" Type="http://schemas.openxmlformats.org/officeDocument/2006/relationships/image" Target="../media/image96.png"/><Relationship Id="rId10" Type="http://schemas.openxmlformats.org/officeDocument/2006/relationships/video" Target="../media/media14.mp4"/><Relationship Id="rId11" Type="http://schemas.microsoft.com/office/2007/relationships/media" Target="../media/media14.mp4"/><Relationship Id="rId12" Type="http://schemas.openxmlformats.org/officeDocument/2006/relationships/image" Target="../media/image97.png"/><Relationship Id="rId13" Type="http://schemas.openxmlformats.org/officeDocument/2006/relationships/video" Target="../media/media1.mp4"/><Relationship Id="rId14" Type="http://schemas.microsoft.com/office/2007/relationships/media" Target="../media/media1.mp4"/><Relationship Id="rId15" Type="http://schemas.openxmlformats.org/officeDocument/2006/relationships/image" Target="../media/image21.png"/><Relationship Id="rId16" Type="http://schemas.openxmlformats.org/officeDocument/2006/relationships/video" Target="../media/media2.mp4"/><Relationship Id="rId17" Type="http://schemas.microsoft.com/office/2007/relationships/media" Target="../media/media2.mp4"/><Relationship Id="rId18" Type="http://schemas.openxmlformats.org/officeDocument/2006/relationships/image" Target="../media/image22.png"/><Relationship Id="rId19" Type="http://schemas.openxmlformats.org/officeDocument/2006/relationships/video" Target="../media/media3.mp4"/><Relationship Id="rId20" Type="http://schemas.microsoft.com/office/2007/relationships/media" Target="../media/media3.mp4"/><Relationship Id="rId21" Type="http://schemas.openxmlformats.org/officeDocument/2006/relationships/image" Target="../media/image23.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hdrdb.com" TargetMode="External"/><Relationship Id="rId3" Type="http://schemas.openxmlformats.org/officeDocument/2006/relationships/image" Target="../media/image98.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9.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1.tif"/><Relationship Id="rId4" Type="http://schemas.openxmlformats.org/officeDocument/2006/relationships/image" Target="../media/image100.png"/><Relationship Id="rId5" Type="http://schemas.openxmlformats.org/officeDocument/2006/relationships/image" Target="../media/image10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 name="Shape 61"/>
          <p:cNvSpPr/>
          <p:nvPr>
            <p:ph type="title"/>
          </p:nvPr>
        </p:nvSpPr>
        <p:spPr>
          <a:xfrm>
            <a:off x="1343485" y="2303859"/>
            <a:ext cx="21679169" cy="4643438"/>
          </a:xfrm>
          <a:prstGeom prst="rect">
            <a:avLst/>
          </a:prstGeom>
        </p:spPr>
        <p:txBody>
          <a:bodyPr/>
          <a:lstStyle>
            <a:lvl1pPr algn="r">
              <a:defRPr>
                <a:latin typeface="Helvetica Neue Thin"/>
                <a:ea typeface="Helvetica Neue Thin"/>
                <a:cs typeface="Helvetica Neue Thin"/>
                <a:sym typeface="Helvetica Neue Thin"/>
              </a:defRPr>
            </a:lvl1pPr>
          </a:lstStyle>
          <a:p>
            <a:pPr lvl="0">
              <a:defRPr sz="1800">
                <a:solidFill>
                  <a:srgbClr val="000000"/>
                </a:solidFill>
              </a:defRPr>
            </a:pPr>
            <a:r>
              <a:rPr sz="11200">
                <a:solidFill>
                  <a:srgbClr val="FFFFFF"/>
                </a:solidFill>
              </a:rPr>
              <a:t>-hour Outdoor Photometric Stereo</a:t>
            </a:r>
          </a:p>
        </p:txBody>
      </p:sp>
      <p:sp>
        <p:nvSpPr>
          <p:cNvPr id="62" name="Shape 62"/>
          <p:cNvSpPr/>
          <p:nvPr/>
        </p:nvSpPr>
        <p:spPr>
          <a:xfrm>
            <a:off x="1308100" y="7172325"/>
            <a:ext cx="21767801" cy="158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0" defTabSz="800100">
              <a:defRPr sz="1800">
                <a:solidFill>
                  <a:srgbClr val="000000"/>
                </a:solidFill>
              </a:defRPr>
            </a:pPr>
            <a:r>
              <a:rPr sz="4000">
                <a:solidFill>
                  <a:srgbClr val="FFFFFF"/>
                </a:solidFill>
                <a:latin typeface="Helvetica Neue Thin"/>
                <a:ea typeface="Helvetica Neue Thin"/>
                <a:cs typeface="Helvetica Neue Thin"/>
                <a:sym typeface="Helvetica Neue Thin"/>
              </a:rPr>
              <a:t>Yannick Hold-Geoffroy</a:t>
            </a:r>
            <a:r>
              <a:rPr baseline="31999" sz="4000">
                <a:solidFill>
                  <a:srgbClr val="FFFFFF"/>
                </a:solidFill>
                <a:latin typeface="Helvetica Neue Thin"/>
                <a:ea typeface="Helvetica Neue Thin"/>
                <a:cs typeface="Helvetica Neue Thin"/>
                <a:sym typeface="Helvetica Neue Thin"/>
              </a:rPr>
              <a:t>1</a:t>
            </a:r>
            <a:r>
              <a:rPr sz="4000">
                <a:solidFill>
                  <a:srgbClr val="FFFFFF"/>
                </a:solidFill>
                <a:latin typeface="Helvetica Neue Thin"/>
                <a:ea typeface="Helvetica Neue Thin"/>
                <a:cs typeface="Helvetica Neue Thin"/>
                <a:sym typeface="Helvetica Neue Thin"/>
              </a:rPr>
              <a:t>, Jinsong Zhang</a:t>
            </a:r>
            <a:r>
              <a:rPr baseline="31999" sz="4000">
                <a:solidFill>
                  <a:srgbClr val="FFFFFF"/>
                </a:solidFill>
                <a:latin typeface="Helvetica Neue Thin"/>
                <a:ea typeface="Helvetica Neue Thin"/>
                <a:cs typeface="Helvetica Neue Thin"/>
                <a:sym typeface="Helvetica Neue Thin"/>
              </a:rPr>
              <a:t>2</a:t>
            </a:r>
            <a:r>
              <a:rPr sz="4000">
                <a:solidFill>
                  <a:srgbClr val="FFFFFF"/>
                </a:solidFill>
                <a:latin typeface="Helvetica Neue Thin"/>
                <a:ea typeface="Helvetica Neue Thin"/>
                <a:cs typeface="Helvetica Neue Thin"/>
                <a:sym typeface="Helvetica Neue Thin"/>
              </a:rPr>
              <a:t>, Paulo F. U. Gotardo</a:t>
            </a:r>
            <a:r>
              <a:rPr baseline="31999" sz="4000">
                <a:solidFill>
                  <a:srgbClr val="FFFFFF"/>
                </a:solidFill>
                <a:latin typeface="Helvetica Neue Thin"/>
                <a:ea typeface="Helvetica Neue Thin"/>
                <a:cs typeface="Helvetica Neue Thin"/>
                <a:sym typeface="Helvetica Neue Thin"/>
              </a:rPr>
              <a:t>3</a:t>
            </a:r>
            <a:r>
              <a:rPr sz="4000">
                <a:solidFill>
                  <a:srgbClr val="FFFFFF"/>
                </a:solidFill>
                <a:latin typeface="Helvetica Neue Thin"/>
                <a:ea typeface="Helvetica Neue Thin"/>
                <a:cs typeface="Helvetica Neue Thin"/>
                <a:sym typeface="Helvetica Neue Thin"/>
              </a:rPr>
              <a:t>, and Jean-François Lalonde</a:t>
            </a:r>
            <a:r>
              <a:rPr baseline="31999" sz="4000">
                <a:solidFill>
                  <a:srgbClr val="FFFFFF"/>
                </a:solidFill>
                <a:latin typeface="Helvetica Neue Thin"/>
                <a:ea typeface="Helvetica Neue Thin"/>
                <a:cs typeface="Helvetica Neue Thin"/>
                <a:sym typeface="Helvetica Neue Thin"/>
              </a:rPr>
              <a:t>1</a:t>
            </a:r>
          </a:p>
        </p:txBody>
      </p:sp>
      <p:sp>
        <p:nvSpPr>
          <p:cNvPr id="63" name="Shape 63"/>
          <p:cNvSpPr/>
          <p:nvPr/>
        </p:nvSpPr>
        <p:spPr>
          <a:xfrm>
            <a:off x="8090167" y="8389622"/>
            <a:ext cx="8203666" cy="21092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0" defTabSz="800100">
              <a:defRPr sz="1800">
                <a:solidFill>
                  <a:srgbClr val="000000"/>
                </a:solidFill>
              </a:defRPr>
            </a:pPr>
            <a:r>
              <a:rPr baseline="31999" sz="4000">
                <a:solidFill>
                  <a:srgbClr val="FFFFFF"/>
                </a:solidFill>
                <a:latin typeface="Helvetica Neue Thin"/>
                <a:ea typeface="Helvetica Neue Thin"/>
                <a:cs typeface="Helvetica Neue Thin"/>
                <a:sym typeface="Helvetica Neue Thin"/>
              </a:rPr>
              <a:t>1</a:t>
            </a:r>
            <a:r>
              <a:rPr sz="4000">
                <a:solidFill>
                  <a:srgbClr val="FFFFFF"/>
                </a:solidFill>
                <a:latin typeface="Helvetica Neue Thin"/>
                <a:ea typeface="Helvetica Neue Thin"/>
                <a:cs typeface="Helvetica Neue Thin"/>
                <a:sym typeface="Helvetica Neue Thin"/>
              </a:rPr>
              <a:t>Laval University, Quebec City</a:t>
            </a:r>
            <a:endParaRPr sz="4000">
              <a:solidFill>
                <a:srgbClr val="FFFFFF"/>
              </a:solidFill>
              <a:latin typeface="Helvetica Neue Thin"/>
              <a:ea typeface="Helvetica Neue Thin"/>
              <a:cs typeface="Helvetica Neue Thin"/>
              <a:sym typeface="Helvetica Neue Thin"/>
            </a:endParaRPr>
          </a:p>
          <a:p>
            <a:pPr lvl="0" defTabSz="800100">
              <a:defRPr sz="1800">
                <a:solidFill>
                  <a:srgbClr val="000000"/>
                </a:solidFill>
              </a:defRPr>
            </a:pPr>
            <a:r>
              <a:rPr baseline="31999" sz="4000">
                <a:solidFill>
                  <a:srgbClr val="FFFFFF"/>
                </a:solidFill>
                <a:latin typeface="Helvetica Neue Thin"/>
                <a:ea typeface="Helvetica Neue Thin"/>
                <a:cs typeface="Helvetica Neue Thin"/>
                <a:sym typeface="Helvetica Neue Thin"/>
              </a:rPr>
              <a:t>2</a:t>
            </a:r>
            <a:r>
              <a:rPr sz="4000">
                <a:solidFill>
                  <a:srgbClr val="FFFFFF"/>
                </a:solidFill>
                <a:latin typeface="Helvetica Neue Thin"/>
                <a:ea typeface="Helvetica Neue Thin"/>
                <a:cs typeface="Helvetica Neue Thin"/>
                <a:sym typeface="Helvetica Neue Thin"/>
              </a:rPr>
              <a:t>Beihang University, Beijing</a:t>
            </a:r>
            <a:endParaRPr sz="4000">
              <a:solidFill>
                <a:srgbClr val="FFFFFF"/>
              </a:solidFill>
              <a:latin typeface="Helvetica Neue Thin"/>
              <a:ea typeface="Helvetica Neue Thin"/>
              <a:cs typeface="Helvetica Neue Thin"/>
              <a:sym typeface="Helvetica Neue Thin"/>
            </a:endParaRPr>
          </a:p>
          <a:p>
            <a:pPr lvl="0" defTabSz="800100">
              <a:defRPr sz="1800">
                <a:solidFill>
                  <a:srgbClr val="000000"/>
                </a:solidFill>
              </a:defRPr>
            </a:pPr>
            <a:r>
              <a:rPr baseline="31999" sz="4000">
                <a:solidFill>
                  <a:srgbClr val="FFFFFF"/>
                </a:solidFill>
                <a:latin typeface="Helvetica Neue Thin"/>
                <a:ea typeface="Helvetica Neue Thin"/>
                <a:cs typeface="Helvetica Neue Thin"/>
                <a:sym typeface="Helvetica Neue Thin"/>
              </a:rPr>
              <a:t>3</a:t>
            </a:r>
            <a:r>
              <a:rPr sz="4000">
                <a:solidFill>
                  <a:srgbClr val="FFFFFF"/>
                </a:solidFill>
                <a:latin typeface="Helvetica Neue Thin"/>
                <a:ea typeface="Helvetica Neue Thin"/>
                <a:cs typeface="Helvetica Neue Thin"/>
                <a:sym typeface="Helvetica Neue Thin"/>
              </a:rPr>
              <a:t>Disney Research, Pittsburgh</a:t>
            </a:r>
          </a:p>
        </p:txBody>
      </p:sp>
      <p:pic>
        <p:nvPicPr>
          <p:cNvPr id="64" name="pasted-image.pdf"/>
          <p:cNvPicPr/>
          <p:nvPr/>
        </p:nvPicPr>
        <p:blipFill>
          <a:blip r:embed="rId2">
            <a:extLst/>
          </a:blip>
          <a:stretch>
            <a:fillRect/>
          </a:stretch>
        </p:blipFill>
        <p:spPr>
          <a:xfrm>
            <a:off x="1950401" y="5635948"/>
            <a:ext cx="1161108" cy="99523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p:nvPr>
        </p:nvSpPr>
        <p:spPr>
          <a:prstGeom prst="rect">
            <a:avLst/>
          </a:prstGeom>
        </p:spPr>
        <p:txBody>
          <a:bodyPr/>
          <a:lstStyle/>
          <a:p>
            <a:pPr lvl="0">
              <a:defRPr sz="1800">
                <a:solidFill>
                  <a:srgbClr val="000000"/>
                </a:solidFill>
              </a:defRPr>
            </a:pPr>
            <a:r>
              <a:rPr sz="11200">
                <a:solidFill>
                  <a:srgbClr val="FFFFFF"/>
                </a:solidFill>
              </a:rPr>
              <a:t>Environment maps</a:t>
            </a:r>
          </a:p>
        </p:txBody>
      </p:sp>
      <p:pic>
        <p:nvPicPr>
          <p:cNvPr id="156" name="data_20130824.mp4"/>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254902" y="4846561"/>
            <a:ext cx="7620001" cy="7627628"/>
          </a:xfrm>
          <a:prstGeom prst="rect">
            <a:avLst/>
          </a:prstGeom>
        </p:spPr>
      </p:pic>
      <p:pic>
        <p:nvPicPr>
          <p:cNvPr id="157" name="data_20131106.mp4"/>
          <p:cNvPicPr/>
          <p:nvPr>
            <a:videoFile r:link="rId7"/>
            <p:extLst>
              <p:ext uri="{DAA4B4D4-6D71-4841-9C94-3DE7FCFB9230}">
                <p14:media xmlns:p14="http://schemas.microsoft.com/office/powerpoint/2010/main" r:embed="rId8"/>
              </p:ext>
            </p:extLst>
          </p:nvPr>
        </p:nvPicPr>
        <p:blipFill>
          <a:blip r:embed="rId9">
            <a:extLst/>
          </a:blip>
          <a:stretch>
            <a:fillRect/>
          </a:stretch>
        </p:blipFill>
        <p:spPr>
          <a:xfrm>
            <a:off x="8373070" y="4846561"/>
            <a:ext cx="7620001" cy="7627628"/>
          </a:xfrm>
          <a:prstGeom prst="rect">
            <a:avLst/>
          </a:prstGeom>
        </p:spPr>
      </p:pic>
      <p:pic>
        <p:nvPicPr>
          <p:cNvPr id="158" name="data_20141108.mp4"/>
          <p:cNvPicPr/>
          <p:nvPr>
            <a:videoFile r:link="rId10"/>
            <p:extLst>
              <p:ext uri="{DAA4B4D4-6D71-4841-9C94-3DE7FCFB9230}">
                <p14:media xmlns:p14="http://schemas.microsoft.com/office/powerpoint/2010/main" r:embed="rId11"/>
              </p:ext>
            </p:extLst>
          </p:nvPr>
        </p:nvPicPr>
        <p:blipFill>
          <a:blip r:embed="rId12">
            <a:extLst/>
          </a:blip>
          <a:stretch>
            <a:fillRect/>
          </a:stretch>
        </p:blipFill>
        <p:spPr>
          <a:xfrm>
            <a:off x="16491238" y="4846561"/>
            <a:ext cx="7620001" cy="7627628"/>
          </a:xfrm>
          <a:prstGeom prst="rect">
            <a:avLst/>
          </a:prstGeom>
        </p:spPr>
      </p:pic>
      <p:sp>
        <p:nvSpPr>
          <p:cNvPr id="159" name="Shape 159"/>
          <p:cNvSpPr/>
          <p:nvPr/>
        </p:nvSpPr>
        <p:spPr>
          <a:xfrm>
            <a:off x="10528234" y="2939870"/>
            <a:ext cx="3309672" cy="1764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11/06/2013</a:t>
            </a:r>
            <a:endParaRPr sz="3600">
              <a:solidFill>
                <a:srgbClr val="FFFFFF"/>
              </a:solidFill>
              <a:latin typeface="Helvetica Neue Thin"/>
              <a:ea typeface="Helvetica Neue Thin"/>
              <a:cs typeface="Helvetica Neue Thin"/>
              <a:sym typeface="Helvetica Neue Thin"/>
            </a:endParaRPr>
          </a:p>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mixed</a:t>
            </a:r>
            <a:endParaRPr sz="3600">
              <a:solidFill>
                <a:srgbClr val="FFFFFF"/>
              </a:solidFill>
              <a:latin typeface="Helvetica Neue Thin"/>
              <a:ea typeface="Helvetica Neue Thin"/>
              <a:cs typeface="Helvetica Neue Thin"/>
              <a:sym typeface="Helvetica Neue Thin"/>
            </a:endParaRPr>
          </a:p>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41% sun visibility</a:t>
            </a:r>
          </a:p>
        </p:txBody>
      </p:sp>
      <p:sp>
        <p:nvSpPr>
          <p:cNvPr id="160" name="Shape 160"/>
          <p:cNvSpPr/>
          <p:nvPr/>
        </p:nvSpPr>
        <p:spPr>
          <a:xfrm>
            <a:off x="18646402" y="2939870"/>
            <a:ext cx="3309672" cy="1764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11/08/2014</a:t>
            </a:r>
            <a:endParaRPr sz="3600">
              <a:solidFill>
                <a:srgbClr val="FFFFFF"/>
              </a:solidFill>
              <a:latin typeface="Helvetica Neue Thin"/>
              <a:ea typeface="Helvetica Neue Thin"/>
              <a:cs typeface="Helvetica Neue Thin"/>
              <a:sym typeface="Helvetica Neue Thin"/>
            </a:endParaRPr>
          </a:p>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overcast</a:t>
            </a:r>
            <a:endParaRPr sz="3600">
              <a:solidFill>
                <a:srgbClr val="FFFFFF"/>
              </a:solidFill>
              <a:latin typeface="Helvetica Neue Thin"/>
              <a:ea typeface="Helvetica Neue Thin"/>
              <a:cs typeface="Helvetica Neue Thin"/>
              <a:sym typeface="Helvetica Neue Thin"/>
            </a:endParaRPr>
          </a:p>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16% sun visibility</a:t>
            </a:r>
          </a:p>
        </p:txBody>
      </p:sp>
      <p:sp>
        <p:nvSpPr>
          <p:cNvPr id="161" name="Shape 161"/>
          <p:cNvSpPr/>
          <p:nvPr/>
        </p:nvSpPr>
        <p:spPr>
          <a:xfrm>
            <a:off x="2410066" y="2939870"/>
            <a:ext cx="3309672" cy="1764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08/24/2013</a:t>
            </a:r>
            <a:endParaRPr sz="3600">
              <a:solidFill>
                <a:srgbClr val="FFFFFF"/>
              </a:solidFill>
              <a:latin typeface="Helvetica Neue Thin"/>
              <a:ea typeface="Helvetica Neue Thin"/>
              <a:cs typeface="Helvetica Neue Thin"/>
              <a:sym typeface="Helvetica Neue Thin"/>
            </a:endParaRPr>
          </a:p>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light clouds</a:t>
            </a:r>
            <a:endParaRPr sz="3600">
              <a:solidFill>
                <a:srgbClr val="FFFFFF"/>
              </a:solidFill>
              <a:latin typeface="Helvetica Neue Thin"/>
              <a:ea typeface="Helvetica Neue Thin"/>
              <a:cs typeface="Helvetica Neue Thin"/>
              <a:sym typeface="Helvetica Neue Thin"/>
            </a:endParaRPr>
          </a:p>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85% sun visibility</a:t>
            </a:r>
          </a:p>
        </p:txBody>
      </p:sp>
      <p:sp>
        <p:nvSpPr>
          <p:cNvPr id="162" name="Shape 162"/>
          <p:cNvSpPr/>
          <p:nvPr>
            <p:ph type="body" idx="4294967295"/>
          </p:nvPr>
        </p:nvSpPr>
        <p:spPr>
          <a:xfrm>
            <a:off x="14321527" y="12616141"/>
            <a:ext cx="17934674" cy="953219"/>
          </a:xfrm>
          <a:prstGeom prst="rect">
            <a:avLst/>
          </a:prstGeom>
        </p:spPr>
        <p:txBody>
          <a:bodyPr lIns="0" tIns="0" rIns="0" bIns="0">
            <a:normAutofit fontScale="100000" lnSpcReduction="0"/>
          </a:bodyPr>
          <a:lstStyle/>
          <a:p>
            <a:pPr lvl="0" marL="0" indent="0" defTabSz="584200">
              <a:spcBef>
                <a:spcPts val="4200"/>
              </a:spcBef>
              <a:buSzTx/>
              <a:buNone/>
              <a:defRPr sz="1800">
                <a:solidFill>
                  <a:srgbClr val="000000"/>
                </a:solidFill>
              </a:defRPr>
            </a:pPr>
            <a:r>
              <a:rPr sz="5200">
                <a:solidFill>
                  <a:srgbClr val="FFFFFF"/>
                </a:solidFill>
                <a:latin typeface="+mn-lt"/>
                <a:ea typeface="+mn-ea"/>
                <a:cs typeface="+mn-cs"/>
                <a:sym typeface="Helvetica Light"/>
              </a:rPr>
              <a:t>Online database: </a:t>
            </a:r>
            <a:r>
              <a:rPr sz="5200" u="sng">
                <a:solidFill>
                  <a:srgbClr val="FFFFFF"/>
                </a:solidFill>
                <a:latin typeface="+mn-lt"/>
                <a:ea typeface="+mn-ea"/>
                <a:cs typeface="+mn-cs"/>
                <a:sym typeface="Helvetica Light"/>
                <a:hlinkClick r:id="rId13" invalidUrl="" action="" tgtFrame="" tooltip="" history="1" highlightClick="0" endSnd="0"/>
              </a:rPr>
              <a:t>hdrdb.com</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0" fill="hold"/>
                                        <p:tgtEl>
                                          <p:spTgt spid="156"/>
                                        </p:tgtEl>
                                      </p:cBhvr>
                                    </p:cmd>
                                  </p:childTnLst>
                                </p:cTn>
                              </p:par>
                            </p:childTnLst>
                          </p:cTn>
                        </p:par>
                        <p:par>
                          <p:cTn id="7" fill="hold">
                            <p:stCondLst>
                              <p:cond delay="0"/>
                            </p:stCondLst>
                            <p:childTnLst>
                              <p:par>
                                <p:cTn id="8" nodeType="afterEffect" presetClass="mediacall" presetSubtype="0" presetID="1" grpId="2" fill="hold">
                                  <p:stCondLst>
                                    <p:cond delay="0"/>
                                  </p:stCondLst>
                                  <p:childTnLst>
                                    <p:cmd type="call" cmd="playFrom(0.0)">
                                      <p:cBhvr>
                                        <p:cTn id="9" dur="0" fill="hold"/>
                                        <p:tgtEl>
                                          <p:spTgt spid="157"/>
                                        </p:tgtEl>
                                      </p:cBhvr>
                                    </p:cmd>
                                  </p:childTnLst>
                                </p:cTn>
                              </p:par>
                            </p:childTnLst>
                          </p:cTn>
                        </p:par>
                        <p:par>
                          <p:cTn id="10" fill="hold">
                            <p:stCondLst>
                              <p:cond delay="0"/>
                            </p:stCondLst>
                            <p:childTnLst>
                              <p:par>
                                <p:cTn id="11" nodeType="afterEffect" presetClass="mediacall" presetSubtype="0" presetID="1" grpId="3" fill="hold">
                                  <p:stCondLst>
                                    <p:cond delay="0"/>
                                  </p:stCondLst>
                                  <p:childTnLst>
                                    <p:cmd type="call" cmd="playFrom(0.0)">
                                      <p:cBhvr>
                                        <p:cTn id="12" dur="0" fill="hold"/>
                                        <p:tgtEl>
                                          <p:spTgt spid="15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3" fill="hold" display="0">
                  <p:stCondLst>
                    <p:cond delay="indefinite"/>
                  </p:stCondLst>
                </p:cTn>
                <p:tgtEl>
                  <p:spTgt spid="158"/>
                </p:tgtEl>
              </p:cMediaNode>
            </p:video>
            <p:video fullScrn="0">
              <p:cMediaNode mute="0" showWhenStopped="1" numSld="1" vol="100000">
                <p:cTn id="14" fill="hold" display="0">
                  <p:stCondLst>
                    <p:cond delay="indefinite"/>
                  </p:stCondLst>
                </p:cTn>
                <p:tgtEl>
                  <p:spTgt spid="157"/>
                </p:tgtEl>
              </p:cMediaNode>
            </p:video>
            <p:video fullScrn="0">
              <p:cMediaNode mute="0" showWhenStopped="1" numSld="1" vol="100000">
                <p:cTn id="15" fill="hold" display="0">
                  <p:stCondLst>
                    <p:cond delay="indefinite"/>
                  </p:stCondLst>
                </p:cTn>
                <p:tgtEl>
                  <p:spTgt spid="15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title"/>
          </p:nvPr>
        </p:nvSpPr>
        <p:spPr>
          <a:prstGeom prst="rect">
            <a:avLst/>
          </a:prstGeom>
        </p:spPr>
        <p:txBody>
          <a:bodyPr/>
          <a:lstStyle>
            <a:lvl1pPr defTabSz="531622">
              <a:defRPr sz="10192"/>
            </a:lvl1pPr>
          </a:lstStyle>
          <a:p>
            <a:pPr lvl="0">
              <a:defRPr sz="1800">
                <a:solidFill>
                  <a:srgbClr val="000000"/>
                </a:solidFill>
              </a:defRPr>
            </a:pPr>
            <a:r>
              <a:rPr sz="10192">
                <a:solidFill>
                  <a:srgbClr val="FFFFFF"/>
                </a:solidFill>
              </a:rPr>
              <a:t>What are we going to see?</a:t>
            </a:r>
          </a:p>
        </p:txBody>
      </p:sp>
      <p:pic>
        <p:nvPicPr>
          <p:cNvPr id="167" name="Capture d’écran 2015-10-13 à 18.47.43.png"/>
          <p:cNvPicPr/>
          <p:nvPr/>
        </p:nvPicPr>
        <p:blipFill>
          <a:blip r:embed="rId3">
            <a:extLst/>
          </a:blip>
          <a:stretch>
            <a:fillRect/>
          </a:stretch>
        </p:blipFill>
        <p:spPr>
          <a:xfrm>
            <a:off x="1166808" y="5921990"/>
            <a:ext cx="4734988" cy="4695142"/>
          </a:xfrm>
          <a:prstGeom prst="rect">
            <a:avLst/>
          </a:prstGeom>
          <a:ln w="12700">
            <a:miter lim="400000"/>
          </a:ln>
        </p:spPr>
      </p:pic>
      <p:sp>
        <p:nvSpPr>
          <p:cNvPr id="168" name="Shape 168"/>
          <p:cNvSpPr/>
          <p:nvPr/>
        </p:nvSpPr>
        <p:spPr>
          <a:xfrm>
            <a:off x="815866" y="3051230"/>
            <a:ext cx="543687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Environment maps</a:t>
            </a:r>
          </a:p>
        </p:txBody>
      </p:sp>
      <p:sp>
        <p:nvSpPr>
          <p:cNvPr id="169" name="Shape 169"/>
          <p:cNvSpPr/>
          <p:nvPr/>
        </p:nvSpPr>
        <p:spPr>
          <a:xfrm>
            <a:off x="8881389" y="3097180"/>
            <a:ext cx="438975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Lighting model</a:t>
            </a:r>
          </a:p>
        </p:txBody>
      </p:sp>
      <p:sp>
        <p:nvSpPr>
          <p:cNvPr id="170" name="Shape 170"/>
          <p:cNvSpPr/>
          <p:nvPr/>
        </p:nvSpPr>
        <p:spPr>
          <a:xfrm>
            <a:off x="16666555" y="3051230"/>
            <a:ext cx="618998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Fine grained analysis</a:t>
            </a:r>
          </a:p>
        </p:txBody>
      </p:sp>
      <p:grpSp>
        <p:nvGrpSpPr>
          <p:cNvPr id="174" name="Group 174"/>
          <p:cNvGrpSpPr/>
          <p:nvPr/>
        </p:nvGrpSpPr>
        <p:grpSpPr>
          <a:xfrm>
            <a:off x="16250739" y="5052356"/>
            <a:ext cx="6100215" cy="6969920"/>
            <a:chOff x="0" y="-482600"/>
            <a:chExt cx="6100213" cy="6969918"/>
          </a:xfrm>
        </p:grpSpPr>
        <p:graphicFrame>
          <p:nvGraphicFramePr>
            <p:cNvPr id="171" name="Chart 171"/>
            <p:cNvGraphicFramePr/>
            <p:nvPr/>
          </p:nvGraphicFramePr>
          <p:xfrm>
            <a:off x="880656" y="-482600"/>
            <a:ext cx="5219558" cy="6969919"/>
          </p:xfrm>
          <a:graphic xmlns:a="http://schemas.openxmlformats.org/drawingml/2006/main">
            <a:graphicData uri="http://schemas.openxmlformats.org/drawingml/2006/chart">
              <c:chart xmlns:c="http://schemas.openxmlformats.org/drawingml/2006/chart" r:id="rId4"/>
            </a:graphicData>
          </a:graphic>
        </p:graphicFrame>
        <p:pic>
          <p:nvPicPr>
            <p:cNvPr id="172" name="pasted-image.png"/>
            <p:cNvPicPr/>
            <p:nvPr/>
          </p:nvPicPr>
          <p:blipFill>
            <a:blip r:embed="rId5">
              <a:extLst/>
            </a:blip>
            <a:stretch>
              <a:fillRect/>
            </a:stretch>
          </p:blipFill>
          <p:spPr>
            <a:xfrm>
              <a:off x="3250541" y="91707"/>
              <a:ext cx="2692401" cy="2679701"/>
            </a:xfrm>
            <a:prstGeom prst="rect">
              <a:avLst/>
            </a:prstGeom>
            <a:ln w="12700" cap="flat">
              <a:noFill/>
              <a:miter lim="400000"/>
            </a:ln>
            <a:effectLst/>
          </p:spPr>
        </p:pic>
        <p:sp>
          <p:nvSpPr>
            <p:cNvPr id="173" name="Shape 173"/>
            <p:cNvSpPr/>
            <p:nvPr/>
          </p:nvSpPr>
          <p:spPr>
            <a:xfrm rot="16200000">
              <a:off x="-307340" y="2231721"/>
              <a:ext cx="151955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Error</a:t>
              </a:r>
            </a:p>
          </p:txBody>
        </p:sp>
      </p:grpSp>
      <p:grpSp>
        <p:nvGrpSpPr>
          <p:cNvPr id="177" name="Group 177"/>
          <p:cNvGrpSpPr/>
          <p:nvPr/>
        </p:nvGrpSpPr>
        <p:grpSpPr>
          <a:xfrm>
            <a:off x="8551281" y="6112754"/>
            <a:ext cx="5049839" cy="4313536"/>
            <a:chOff x="0" y="0"/>
            <a:chExt cx="5049837" cy="4313534"/>
          </a:xfrm>
        </p:grpSpPr>
        <p:pic>
          <p:nvPicPr>
            <p:cNvPr id="175" name="diagram1.jpg"/>
            <p:cNvPicPr/>
            <p:nvPr/>
          </p:nvPicPr>
          <p:blipFill>
            <a:blip r:embed="rId6">
              <a:extLst/>
            </a:blip>
            <a:stretch>
              <a:fillRect/>
            </a:stretch>
          </p:blipFill>
          <p:spPr>
            <a:xfrm>
              <a:off x="0" y="198338"/>
              <a:ext cx="5049838" cy="4115197"/>
            </a:xfrm>
            <a:prstGeom prst="rect">
              <a:avLst/>
            </a:prstGeom>
            <a:ln w="12700" cap="flat">
              <a:noFill/>
              <a:miter lim="400000"/>
            </a:ln>
            <a:effectLst/>
          </p:spPr>
        </p:pic>
        <p:sp>
          <p:nvSpPr>
            <p:cNvPr id="176" name="Shape 176"/>
            <p:cNvSpPr/>
            <p:nvPr/>
          </p:nvSpPr>
          <p:spPr>
            <a:xfrm flipV="1">
              <a:off x="3705372" y="0"/>
              <a:ext cx="1027223" cy="1027222"/>
            </a:xfrm>
            <a:prstGeom prst="line">
              <a:avLst/>
            </a:prstGeom>
            <a:noFill/>
            <a:ln w="114300" cap="flat">
              <a:solidFill>
                <a:srgbClr val="FF2600"/>
              </a:solidFill>
              <a:prstDash val="solid"/>
              <a:miter lim="400000"/>
              <a:tailEnd type="stealth" w="med" len="med"/>
            </a:ln>
            <a:effectLst/>
          </p:spPr>
          <p:txBody>
            <a:bodyPr wrap="square" lIns="0" tIns="0" rIns="0" bIns="0" numCol="1" anchor="ctr">
              <a:noAutofit/>
            </a:bodyPr>
            <a:lstStyle/>
            <a:p>
              <a:pPr lvl="0">
                <a:defRPr sz="3600"/>
              </a:pPr>
            </a:p>
          </p:txBody>
        </p:sp>
      </p:gr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169"/>
                                        </p:tgtEl>
                                        <p:attrNameLst>
                                          <p:attrName>style.visibility</p:attrName>
                                        </p:attrNameLst>
                                      </p:cBhvr>
                                      <p:to>
                                        <p:strVal val="visible"/>
                                      </p:to>
                                    </p:set>
                                    <p:animEffect filter="dissolve" transition="in">
                                      <p:cBhvr>
                                        <p:cTn id="7" dur="1000"/>
                                        <p:tgtEl>
                                          <p:spTgt spid="169"/>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177"/>
                                        </p:tgtEl>
                                        <p:attrNameLst>
                                          <p:attrName>style.visibility</p:attrName>
                                        </p:attrNameLst>
                                      </p:cBhvr>
                                      <p:to>
                                        <p:strVal val="visible"/>
                                      </p:to>
                                    </p:set>
                                    <p:animEffect filter="fade" transition="in">
                                      <p:cBhvr>
                                        <p:cTn id="11" dur="1000"/>
                                        <p:tgtEl>
                                          <p:spTgt spid="177"/>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170"/>
                                        </p:tgtEl>
                                        <p:attrNameLst>
                                          <p:attrName>style.visibility</p:attrName>
                                        </p:attrNameLst>
                                      </p:cBhvr>
                                      <p:to>
                                        <p:strVal val="visible"/>
                                      </p:to>
                                    </p:set>
                                    <p:animEffect filter="dissolve" transition="in">
                                      <p:cBhvr>
                                        <p:cTn id="16" dur="1000"/>
                                        <p:tgtEl>
                                          <p:spTgt spid="170"/>
                                        </p:tgtEl>
                                      </p:cBhvr>
                                    </p:animEffect>
                                  </p:childTnLst>
                                </p:cTn>
                              </p:par>
                            </p:childTnLst>
                          </p:cTn>
                        </p:par>
                        <p:par>
                          <p:cTn id="17" fill="hold">
                            <p:stCondLst>
                              <p:cond delay="1000"/>
                            </p:stCondLst>
                            <p:childTnLst>
                              <p:par>
                                <p:cTn id="18" nodeType="afterEffect" presetClass="entr" presetSubtype="0" presetID="10" grpId="4" fill="hold">
                                  <p:stCondLst>
                                    <p:cond delay="0"/>
                                  </p:stCondLst>
                                  <p:iterate type="el" backwards="0">
                                    <p:tmAbs val="0"/>
                                  </p:iterate>
                                  <p:childTnLst>
                                    <p:set>
                                      <p:cBhvr>
                                        <p:cTn id="19" fill="hold"/>
                                        <p:tgtEl>
                                          <p:spTgt spid="174"/>
                                        </p:tgtEl>
                                        <p:attrNameLst>
                                          <p:attrName>style.visibility</p:attrName>
                                        </p:attrNameLst>
                                      </p:cBhvr>
                                      <p:to>
                                        <p:strVal val="visible"/>
                                      </p:to>
                                    </p:set>
                                    <p:animEffect filter="fade" transition="in">
                                      <p:cBhvr>
                                        <p:cTn id="20" dur="10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 grpId="4"/>
      <p:bldP build="whole" bldLvl="1" animBg="1" rev="0" advAuto="0" spid="177" grpId="2"/>
      <p:bldP build="whole" bldLvl="1" animBg="1" rev="0" advAuto="0" spid="170" grpId="3"/>
      <p:bldP build="whole" bldLvl="1" animBg="1" rev="0" advAuto="0" spid="169"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ph type="title"/>
          </p:nvPr>
        </p:nvSpPr>
        <p:spPr>
          <a:prstGeom prst="rect">
            <a:avLst/>
          </a:prstGeom>
        </p:spPr>
        <p:txBody>
          <a:bodyPr/>
          <a:lstStyle/>
          <a:p>
            <a:pPr lvl="0">
              <a:defRPr sz="1800">
                <a:solidFill>
                  <a:srgbClr val="000000"/>
                </a:solidFill>
              </a:defRPr>
            </a:pPr>
            <a:r>
              <a:rPr sz="11200">
                <a:solidFill>
                  <a:srgbClr val="FFFFFF"/>
                </a:solidFill>
              </a:rPr>
              <a:t>PS - environment map lighting</a:t>
            </a:r>
          </a:p>
        </p:txBody>
      </p:sp>
      <p:pic>
        <p:nvPicPr>
          <p:cNvPr id="182" name="diagram2.jpg"/>
          <p:cNvPicPr/>
          <p:nvPr/>
        </p:nvPicPr>
        <p:blipFill>
          <a:blip r:embed="rId3">
            <a:extLst/>
          </a:blip>
          <a:stretch>
            <a:fillRect/>
          </a:stretch>
        </p:blipFill>
        <p:spPr>
          <a:xfrm>
            <a:off x="9736436" y="8806816"/>
            <a:ext cx="4987529" cy="3916363"/>
          </a:xfrm>
          <a:prstGeom prst="rect">
            <a:avLst/>
          </a:prstGeom>
          <a:ln w="12700">
            <a:miter lim="400000"/>
          </a:ln>
        </p:spPr>
      </p:pic>
      <p:sp>
        <p:nvSpPr>
          <p:cNvPr id="183" name="Shape 183"/>
          <p:cNvSpPr/>
          <p:nvPr/>
        </p:nvSpPr>
        <p:spPr>
          <a:xfrm>
            <a:off x="10045472" y="2828720"/>
            <a:ext cx="435328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00100">
              <a:defRPr sz="3400">
                <a:solidFill>
                  <a:srgbClr val="000000"/>
                </a:solidFill>
                <a:latin typeface="Helvetica Neue Light"/>
                <a:ea typeface="Helvetica Neue Light"/>
                <a:cs typeface="Helvetica Neue Light"/>
                <a:sym typeface="Helvetica Neue Light"/>
              </a:defRPr>
            </a:lvl1pPr>
          </a:lstStyle>
          <a:p>
            <a:pPr lvl="0">
              <a:defRPr sz="1800"/>
            </a:pPr>
            <a:r>
              <a:rPr sz="3400"/>
              <a:t>Integration hemisphere</a:t>
            </a:r>
          </a:p>
        </p:txBody>
      </p:sp>
      <p:sp>
        <p:nvSpPr>
          <p:cNvPr id="184" name="Shape 184"/>
          <p:cNvSpPr/>
          <p:nvPr/>
        </p:nvSpPr>
        <p:spPr>
          <a:xfrm flipH="1" flipV="1">
            <a:off x="9670547" y="9280695"/>
            <a:ext cx="953358" cy="436737"/>
          </a:xfrm>
          <a:prstGeom prst="line">
            <a:avLst/>
          </a:prstGeom>
          <a:ln w="88900">
            <a:solidFill>
              <a:srgbClr val="DCDEE0"/>
            </a:solidFill>
            <a:miter lim="400000"/>
            <a:tailEnd type="stealth"/>
          </a:ln>
          <a:effectLst>
            <a:outerShdw sx="100000" sy="100000" kx="0" ky="0" algn="b" rotWithShape="0" blurRad="63500" dist="0" dir="16198398">
              <a:srgbClr val="000000">
                <a:alpha val="50000"/>
              </a:srgbClr>
            </a:outerShdw>
          </a:effectLst>
        </p:spPr>
        <p:txBody>
          <a:bodyPr lIns="0" tIns="0" rIns="0" bIns="0" anchor="ctr"/>
          <a:lstStyle/>
          <a:p>
            <a:pPr lvl="0">
              <a:defRPr sz="3600"/>
            </a:pPr>
          </a:p>
        </p:txBody>
      </p:sp>
      <p:sp>
        <p:nvSpPr>
          <p:cNvPr id="185" name="Shape 185"/>
          <p:cNvSpPr/>
          <p:nvPr/>
        </p:nvSpPr>
        <p:spPr>
          <a:xfrm>
            <a:off x="7158558" y="7940659"/>
            <a:ext cx="1920241" cy="2428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Mean</a:t>
            </a:r>
            <a:endParaRPr sz="5000">
              <a:solidFill>
                <a:srgbClr val="FFFFFF"/>
              </a:solidFill>
            </a:endParaRPr>
          </a:p>
          <a:p>
            <a:pPr lvl="0">
              <a:defRPr sz="1800">
                <a:solidFill>
                  <a:srgbClr val="000000"/>
                </a:solidFill>
              </a:defRPr>
            </a:pPr>
            <a:r>
              <a:rPr sz="5000">
                <a:solidFill>
                  <a:srgbClr val="FFFFFF"/>
                </a:solidFill>
              </a:rPr>
              <a:t>light</a:t>
            </a:r>
            <a:endParaRPr sz="5000">
              <a:solidFill>
                <a:srgbClr val="FFFFFF"/>
              </a:solidFill>
            </a:endParaRPr>
          </a:p>
          <a:p>
            <a:pPr lvl="0">
              <a:defRPr sz="1800">
                <a:solidFill>
                  <a:srgbClr val="000000"/>
                </a:solidFill>
              </a:defRPr>
            </a:pPr>
            <a:r>
              <a:rPr sz="5000">
                <a:solidFill>
                  <a:srgbClr val="FFFFFF"/>
                </a:solidFill>
              </a:rPr>
              <a:t>vector</a:t>
            </a:r>
          </a:p>
        </p:txBody>
      </p:sp>
      <p:sp>
        <p:nvSpPr>
          <p:cNvPr id="186" name="Shape 186"/>
          <p:cNvSpPr/>
          <p:nvPr/>
        </p:nvSpPr>
        <p:spPr>
          <a:xfrm>
            <a:off x="15279801" y="3573339"/>
            <a:ext cx="1920241" cy="2428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Mean</a:t>
            </a:r>
            <a:endParaRPr sz="5000">
              <a:solidFill>
                <a:srgbClr val="FFFFFF"/>
              </a:solidFill>
            </a:endParaRPr>
          </a:p>
          <a:p>
            <a:pPr lvl="0">
              <a:defRPr sz="1800">
                <a:solidFill>
                  <a:srgbClr val="000000"/>
                </a:solidFill>
              </a:defRPr>
            </a:pPr>
            <a:r>
              <a:rPr sz="5000">
                <a:solidFill>
                  <a:srgbClr val="FFFFFF"/>
                </a:solidFill>
              </a:rPr>
              <a:t>light</a:t>
            </a:r>
            <a:endParaRPr sz="5000">
              <a:solidFill>
                <a:srgbClr val="FFFFFF"/>
              </a:solidFill>
            </a:endParaRPr>
          </a:p>
          <a:p>
            <a:pPr lvl="0">
              <a:defRPr sz="1800">
                <a:solidFill>
                  <a:srgbClr val="000000"/>
                </a:solidFill>
              </a:defRPr>
            </a:pPr>
            <a:r>
              <a:rPr sz="5000">
                <a:solidFill>
                  <a:srgbClr val="FFFFFF"/>
                </a:solidFill>
              </a:rPr>
              <a:t>vector</a:t>
            </a:r>
          </a:p>
        </p:txBody>
      </p:sp>
      <p:sp>
        <p:nvSpPr>
          <p:cNvPr id="187" name="Shape 187"/>
          <p:cNvSpPr/>
          <p:nvPr/>
        </p:nvSpPr>
        <p:spPr>
          <a:xfrm flipH="1" flipV="1">
            <a:off x="10188353" y="8397119"/>
            <a:ext cx="911447" cy="911447"/>
          </a:xfrm>
          <a:prstGeom prst="line">
            <a:avLst/>
          </a:prstGeom>
          <a:ln w="114300">
            <a:solidFill>
              <a:srgbClr val="FF2600"/>
            </a:solidFill>
            <a:miter lim="400000"/>
            <a:tailEnd type="stealth"/>
          </a:ln>
        </p:spPr>
        <p:txBody>
          <a:bodyPr lIns="0" tIns="0" rIns="0" bIns="0" anchor="ctr"/>
          <a:lstStyle/>
          <a:p>
            <a:pPr lvl="0">
              <a:defRPr sz="3600"/>
            </a:pPr>
          </a:p>
        </p:txBody>
      </p:sp>
      <p:pic>
        <p:nvPicPr>
          <p:cNvPr id="188" name="diagram1.jpg"/>
          <p:cNvPicPr/>
          <p:nvPr/>
        </p:nvPicPr>
        <p:blipFill>
          <a:blip r:embed="rId4">
            <a:extLst/>
          </a:blip>
          <a:stretch>
            <a:fillRect/>
          </a:stretch>
        </p:blipFill>
        <p:spPr>
          <a:xfrm>
            <a:off x="9693127" y="3901440"/>
            <a:ext cx="5049838" cy="4115198"/>
          </a:xfrm>
          <a:prstGeom prst="rect">
            <a:avLst/>
          </a:prstGeom>
          <a:ln w="12700">
            <a:miter lim="400000"/>
          </a:ln>
        </p:spPr>
      </p:pic>
      <p:sp>
        <p:nvSpPr>
          <p:cNvPr id="189" name="Shape 189"/>
          <p:cNvSpPr/>
          <p:nvPr/>
        </p:nvSpPr>
        <p:spPr>
          <a:xfrm flipV="1">
            <a:off x="13995569" y="4843363"/>
            <a:ext cx="805855" cy="416090"/>
          </a:xfrm>
          <a:prstGeom prst="line">
            <a:avLst/>
          </a:prstGeom>
          <a:ln w="88900">
            <a:solidFill>
              <a:srgbClr val="DCDEE0"/>
            </a:solidFill>
            <a:miter lim="400000"/>
            <a:tailEnd type="stealth"/>
          </a:ln>
          <a:effectLst>
            <a:outerShdw sx="100000" sy="100000" kx="0" ky="0" algn="b" rotWithShape="0" blurRad="63500" dist="0" dir="16199839">
              <a:srgbClr val="000000"/>
            </a:outerShdw>
          </a:effectLst>
        </p:spPr>
        <p:txBody>
          <a:bodyPr lIns="0" tIns="0" rIns="0" bIns="0" anchor="ctr"/>
          <a:lstStyle/>
          <a:p>
            <a:pPr lvl="0">
              <a:defRPr sz="3600"/>
            </a:pPr>
          </a:p>
        </p:txBody>
      </p:sp>
      <p:sp>
        <p:nvSpPr>
          <p:cNvPr id="190" name="Shape 190"/>
          <p:cNvSpPr/>
          <p:nvPr/>
        </p:nvSpPr>
        <p:spPr>
          <a:xfrm flipV="1">
            <a:off x="13398499" y="3703102"/>
            <a:ext cx="1027222" cy="1027222"/>
          </a:xfrm>
          <a:prstGeom prst="line">
            <a:avLst/>
          </a:prstGeom>
          <a:ln w="114300">
            <a:solidFill>
              <a:srgbClr val="FF2600"/>
            </a:solidFill>
            <a:miter lim="400000"/>
            <a:tailEnd type="stealth"/>
          </a:ln>
        </p:spPr>
        <p:txBody>
          <a:bodyPr lIns="0" tIns="0" rIns="0" bIns="0" anchor="ctr"/>
          <a:lstStyle/>
          <a:p>
            <a:pPr lvl="0">
              <a:defRPr sz="3600"/>
            </a:pPr>
          </a:p>
        </p:txBody>
      </p:sp>
      <p:pic>
        <p:nvPicPr>
          <p:cNvPr id="191" name="pasted-image.pdf"/>
          <p:cNvPicPr/>
          <p:nvPr/>
        </p:nvPicPr>
        <p:blipFill>
          <a:blip r:embed="rId5">
            <a:extLst/>
          </a:blip>
          <a:stretch>
            <a:fillRect/>
          </a:stretch>
        </p:blipFill>
        <p:spPr>
          <a:xfrm>
            <a:off x="14457164" y="2746257"/>
            <a:ext cx="1181101" cy="774701"/>
          </a:xfrm>
          <a:prstGeom prst="rect">
            <a:avLst/>
          </a:prstGeom>
          <a:ln w="12700">
            <a:miter lim="400000"/>
          </a:ln>
        </p:spPr>
      </p:pic>
      <p:pic>
        <p:nvPicPr>
          <p:cNvPr id="192" name="pasted-image.pdf"/>
          <p:cNvPicPr/>
          <p:nvPr/>
        </p:nvPicPr>
        <p:blipFill>
          <a:blip r:embed="rId6">
            <a:extLst/>
          </a:blip>
          <a:stretch>
            <a:fillRect/>
          </a:stretch>
        </p:blipFill>
        <p:spPr>
          <a:xfrm>
            <a:off x="9146182" y="7242037"/>
            <a:ext cx="1206501" cy="774701"/>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186"/>
                                        </p:tgtEl>
                                        <p:attrNameLst>
                                          <p:attrName>style.visibility</p:attrName>
                                        </p:attrNameLst>
                                      </p:cBhvr>
                                      <p:to>
                                        <p:strVal val="visible"/>
                                      </p:to>
                                    </p:set>
                                    <p:animEffect filter="dissolve" transition="in">
                                      <p:cBhvr>
                                        <p:cTn id="7" dur="1000"/>
                                        <p:tgtEl>
                                          <p:spTgt spid="186"/>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189"/>
                                        </p:tgtEl>
                                        <p:attrNameLst>
                                          <p:attrName>style.visibility</p:attrName>
                                        </p:attrNameLst>
                                      </p:cBhvr>
                                      <p:to>
                                        <p:strVal val="visible"/>
                                      </p:to>
                                    </p:set>
                                    <p:animEffect filter="dissolve" transition="in">
                                      <p:cBhvr>
                                        <p:cTn id="11" dur="1000"/>
                                        <p:tgtEl>
                                          <p:spTgt spid="189"/>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0" grpId="3" fill="hold">
                                  <p:stCondLst>
                                    <p:cond delay="0"/>
                                  </p:stCondLst>
                                  <p:iterate type="el" backwards="0">
                                    <p:tmAbs val="0"/>
                                  </p:iterate>
                                  <p:childTnLst>
                                    <p:set>
                                      <p:cBhvr>
                                        <p:cTn id="15" fill="hold"/>
                                        <p:tgtEl>
                                          <p:spTgt spid="182"/>
                                        </p:tgtEl>
                                        <p:attrNameLst>
                                          <p:attrName>style.visibility</p:attrName>
                                        </p:attrNameLst>
                                      </p:cBhvr>
                                      <p:to>
                                        <p:strVal val="visible"/>
                                      </p:to>
                                    </p:set>
                                    <p:animEffect filter="fade" transition="in">
                                      <p:cBhvr>
                                        <p:cTn id="16" dur="1000"/>
                                        <p:tgtEl>
                                          <p:spTgt spid="182"/>
                                        </p:tgtEl>
                                      </p:cBhvr>
                                    </p:animEffect>
                                  </p:childTnLst>
                                </p:cTn>
                              </p:par>
                            </p:childTnLst>
                          </p:cTn>
                        </p:par>
                        <p:par>
                          <p:cTn id="17" fill="hold">
                            <p:stCondLst>
                              <p:cond delay="1000"/>
                            </p:stCondLst>
                            <p:childTnLst>
                              <p:par>
                                <p:cTn id="18" nodeType="afterEffect" presetClass="entr" presetSubtype="0" presetID="9" grpId="4" fill="hold">
                                  <p:stCondLst>
                                    <p:cond delay="0"/>
                                  </p:stCondLst>
                                  <p:iterate type="el" backwards="0">
                                    <p:tmAbs val="0"/>
                                  </p:iterate>
                                  <p:childTnLst>
                                    <p:set>
                                      <p:cBhvr>
                                        <p:cTn id="19" fill="hold"/>
                                        <p:tgtEl>
                                          <p:spTgt spid="187"/>
                                        </p:tgtEl>
                                        <p:attrNameLst>
                                          <p:attrName>style.visibility</p:attrName>
                                        </p:attrNameLst>
                                      </p:cBhvr>
                                      <p:to>
                                        <p:strVal val="visible"/>
                                      </p:to>
                                    </p:set>
                                    <p:animEffect filter="dissolve" transition="in">
                                      <p:cBhvr>
                                        <p:cTn id="20" dur="1000"/>
                                        <p:tgtEl>
                                          <p:spTgt spid="187"/>
                                        </p:tgtEl>
                                      </p:cBhvr>
                                    </p:animEffect>
                                  </p:childTnLst>
                                </p:cTn>
                              </p:par>
                            </p:childTnLst>
                          </p:cTn>
                        </p:par>
                        <p:par>
                          <p:cTn id="21" fill="hold">
                            <p:stCondLst>
                              <p:cond delay="2000"/>
                            </p:stCondLst>
                            <p:childTnLst>
                              <p:par>
                                <p:cTn id="22" nodeType="afterEffect" presetClass="entr" presetSubtype="0" presetID="10" grpId="5" fill="hold">
                                  <p:stCondLst>
                                    <p:cond delay="0"/>
                                  </p:stCondLst>
                                  <p:iterate type="el" backwards="0">
                                    <p:tmAbs val="0"/>
                                  </p:iterate>
                                  <p:childTnLst>
                                    <p:set>
                                      <p:cBhvr>
                                        <p:cTn id="23" fill="hold"/>
                                        <p:tgtEl>
                                          <p:spTgt spid="192"/>
                                        </p:tgtEl>
                                        <p:attrNameLst>
                                          <p:attrName>style.visibility</p:attrName>
                                        </p:attrNameLst>
                                      </p:cBhvr>
                                      <p:to>
                                        <p:strVal val="visible"/>
                                      </p:to>
                                    </p:set>
                                    <p:animEffect filter="fade" transition="in">
                                      <p:cBhvr>
                                        <p:cTn id="24" dur="1000"/>
                                        <p:tgtEl>
                                          <p:spTgt spid="192"/>
                                        </p:tgtEl>
                                      </p:cBhvr>
                                    </p:animEffec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9" grpId="6" fill="hold">
                                  <p:stCondLst>
                                    <p:cond delay="0"/>
                                  </p:stCondLst>
                                  <p:iterate type="el" backwards="0">
                                    <p:tmAbs val="0"/>
                                  </p:iterate>
                                  <p:childTnLst>
                                    <p:set>
                                      <p:cBhvr>
                                        <p:cTn id="28" fill="hold"/>
                                        <p:tgtEl>
                                          <p:spTgt spid="184"/>
                                        </p:tgtEl>
                                        <p:attrNameLst>
                                          <p:attrName>style.visibility</p:attrName>
                                        </p:attrNameLst>
                                      </p:cBhvr>
                                      <p:to>
                                        <p:strVal val="visible"/>
                                      </p:to>
                                    </p:set>
                                    <p:animEffect filter="dissolve" transition="in">
                                      <p:cBhvr>
                                        <p:cTn id="29" dur="1000"/>
                                        <p:tgtEl>
                                          <p:spTgt spid="184"/>
                                        </p:tgtEl>
                                      </p:cBhvr>
                                    </p:animEffect>
                                  </p:childTnLst>
                                </p:cTn>
                              </p:par>
                            </p:childTnLst>
                          </p:cTn>
                        </p:par>
                        <p:par>
                          <p:cTn id="30" fill="hold">
                            <p:stCondLst>
                              <p:cond delay="1000"/>
                            </p:stCondLst>
                            <p:childTnLst>
                              <p:par>
                                <p:cTn id="31" nodeType="afterEffect" presetClass="entr" presetSubtype="0" presetID="9" grpId="7" fill="hold">
                                  <p:stCondLst>
                                    <p:cond delay="0"/>
                                  </p:stCondLst>
                                  <p:iterate type="el" backwards="0">
                                    <p:tmAbs val="0"/>
                                  </p:iterate>
                                  <p:childTnLst>
                                    <p:set>
                                      <p:cBhvr>
                                        <p:cTn id="32" fill="hold"/>
                                        <p:tgtEl>
                                          <p:spTgt spid="185"/>
                                        </p:tgtEl>
                                        <p:attrNameLst>
                                          <p:attrName>style.visibility</p:attrName>
                                        </p:attrNameLst>
                                      </p:cBhvr>
                                      <p:to>
                                        <p:strVal val="visible"/>
                                      </p:to>
                                    </p:set>
                                    <p:animEffect filter="dissolve" transition="in">
                                      <p:cBhvr>
                                        <p:cTn id="33"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 grpId="6"/>
      <p:bldP build="whole" bldLvl="1" animBg="1" rev="0" advAuto="0" spid="187" grpId="4"/>
      <p:bldP build="whole" bldLvl="1" animBg="1" rev="0" advAuto="0" spid="189" grpId="2"/>
      <p:bldP build="whole" bldLvl="1" animBg="1" rev="0" advAuto="0" spid="186" grpId="1"/>
      <p:bldP build="whole" bldLvl="1" animBg="1" rev="0" advAuto="0" spid="185" grpId="7"/>
      <p:bldP build="whole" bldLvl="1" animBg="1" rev="0" advAuto="0" spid="192" grpId="5"/>
      <p:bldP build="whole" bldLvl="1" animBg="1" rev="0" advAuto="0" spid="182" grpId="3"/>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title"/>
          </p:nvPr>
        </p:nvSpPr>
        <p:spPr>
          <a:prstGeom prst="rect">
            <a:avLst/>
          </a:prstGeom>
        </p:spPr>
        <p:txBody>
          <a:bodyPr/>
          <a:lstStyle/>
          <a:p>
            <a:pPr lvl="0">
              <a:defRPr sz="1800">
                <a:solidFill>
                  <a:srgbClr val="000000"/>
                </a:solidFill>
              </a:defRPr>
            </a:pPr>
            <a:r>
              <a:rPr sz="11200">
                <a:solidFill>
                  <a:srgbClr val="FFFFFF"/>
                </a:solidFill>
              </a:rPr>
              <a:t>Key points about MLVs</a:t>
            </a:r>
          </a:p>
        </p:txBody>
      </p:sp>
      <p:sp>
        <p:nvSpPr>
          <p:cNvPr id="197" name="Shape 197"/>
          <p:cNvSpPr/>
          <p:nvPr>
            <p:ph type="body" idx="1"/>
          </p:nvPr>
        </p:nvSpPr>
        <p:spPr>
          <a:xfrm>
            <a:off x="1723984" y="3008312"/>
            <a:ext cx="20936032" cy="1743877"/>
          </a:xfrm>
          <a:prstGeom prst="rect">
            <a:avLst/>
          </a:prstGeom>
        </p:spPr>
        <p:txBody>
          <a:bodyPr/>
          <a:lstStyle>
            <a:lvl1pPr>
              <a:defRPr sz="8000"/>
            </a:lvl1pPr>
          </a:lstStyle>
          <a:p>
            <a:pPr lvl="0">
              <a:defRPr sz="1800">
                <a:solidFill>
                  <a:srgbClr val="000000"/>
                </a:solidFill>
              </a:defRPr>
            </a:pPr>
            <a:r>
              <a:rPr sz="8000">
                <a:solidFill>
                  <a:srgbClr val="FFFFFF"/>
                </a:solidFill>
              </a:rPr>
              <a:t>An MLV is a virtual point light</a:t>
            </a:r>
          </a:p>
        </p:txBody>
      </p:sp>
      <p:grpSp>
        <p:nvGrpSpPr>
          <p:cNvPr id="201" name="Group 201"/>
          <p:cNvGrpSpPr/>
          <p:nvPr/>
        </p:nvGrpSpPr>
        <p:grpSpPr>
          <a:xfrm>
            <a:off x="3150031" y="6992759"/>
            <a:ext cx="7773333" cy="5902682"/>
            <a:chOff x="0" y="0"/>
            <a:chExt cx="7773332" cy="5902680"/>
          </a:xfrm>
        </p:grpSpPr>
        <p:pic>
          <p:nvPicPr>
            <p:cNvPr id="198" name="pasted-image.pdf"/>
            <p:cNvPicPr/>
            <p:nvPr/>
          </p:nvPicPr>
          <p:blipFill>
            <a:blip r:embed="rId3">
              <a:extLst/>
            </a:blip>
            <a:stretch>
              <a:fillRect/>
            </a:stretch>
          </p:blipFill>
          <p:spPr>
            <a:xfrm>
              <a:off x="0" y="929227"/>
              <a:ext cx="7773333" cy="3818471"/>
            </a:xfrm>
            <a:prstGeom prst="rect">
              <a:avLst/>
            </a:prstGeom>
            <a:ln w="12700" cap="flat">
              <a:noFill/>
              <a:miter lim="400000"/>
            </a:ln>
            <a:effectLst/>
          </p:spPr>
        </p:pic>
        <p:sp>
          <p:nvSpPr>
            <p:cNvPr id="199" name="Shape 199"/>
            <p:cNvSpPr/>
            <p:nvPr/>
          </p:nvSpPr>
          <p:spPr>
            <a:xfrm>
              <a:off x="2225811" y="-1"/>
              <a:ext cx="3321711" cy="609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00100">
                <a:defRPr sz="3400">
                  <a:latin typeface="Helvetica Neue Light"/>
                  <a:ea typeface="Helvetica Neue Light"/>
                  <a:cs typeface="Helvetica Neue Light"/>
                  <a:sym typeface="Helvetica Neue Light"/>
                </a:defRPr>
              </a:lvl1pPr>
            </a:lstStyle>
            <a:p>
              <a:pPr lvl="0">
                <a:defRPr sz="1800">
                  <a:solidFill>
                    <a:srgbClr val="000000"/>
                  </a:solidFill>
                </a:defRPr>
              </a:pPr>
              <a:r>
                <a:rPr sz="3400">
                  <a:solidFill>
                    <a:srgbClr val="FFFFFF"/>
                  </a:solidFill>
                </a:rPr>
                <a:t>Point light source</a:t>
              </a:r>
            </a:p>
          </p:txBody>
        </p:sp>
        <p:sp>
          <p:nvSpPr>
            <p:cNvPr id="200" name="Shape 200"/>
            <p:cNvSpPr/>
            <p:nvPr/>
          </p:nvSpPr>
          <p:spPr>
            <a:xfrm>
              <a:off x="1437992" y="5291179"/>
              <a:ext cx="4897349" cy="6115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defTabSz="800100">
                <a:defRPr sz="1800">
                  <a:solidFill>
                    <a:srgbClr val="000000"/>
                  </a:solidFill>
                </a:defRPr>
              </a:pPr>
              <a:r>
                <a:rPr sz="3400">
                  <a:solidFill>
                    <a:srgbClr val="FFFFFF"/>
                  </a:solidFill>
                  <a:latin typeface="Helvetica Neue Light"/>
                  <a:ea typeface="Helvetica Neue Light"/>
                  <a:cs typeface="Helvetica Neue Light"/>
                  <a:sym typeface="Helvetica Neue Light"/>
                </a:rPr>
                <a:t>Matrix of </a:t>
              </a:r>
              <a:r>
                <a:rPr b="1" sz="3400">
                  <a:solidFill>
                    <a:srgbClr val="FFFFFF"/>
                  </a:solidFill>
                  <a:latin typeface="Helvetica Neue"/>
                  <a:ea typeface="Helvetica Neue"/>
                  <a:cs typeface="Helvetica Neue"/>
                  <a:sym typeface="Helvetica Neue"/>
                </a:rPr>
                <a:t>light directions</a:t>
              </a:r>
            </a:p>
          </p:txBody>
        </p:sp>
      </p:grpSp>
      <p:grpSp>
        <p:nvGrpSpPr>
          <p:cNvPr id="205" name="Group 205"/>
          <p:cNvGrpSpPr/>
          <p:nvPr/>
        </p:nvGrpSpPr>
        <p:grpSpPr>
          <a:xfrm>
            <a:off x="13460635" y="6992759"/>
            <a:ext cx="7773334" cy="5902682"/>
            <a:chOff x="0" y="0"/>
            <a:chExt cx="7773332" cy="5902680"/>
          </a:xfrm>
        </p:grpSpPr>
        <p:pic>
          <p:nvPicPr>
            <p:cNvPr id="202" name="pasted-image.pdf"/>
            <p:cNvPicPr/>
            <p:nvPr/>
          </p:nvPicPr>
          <p:blipFill>
            <a:blip r:embed="rId4">
              <a:extLst/>
            </a:blip>
            <a:stretch>
              <a:fillRect/>
            </a:stretch>
          </p:blipFill>
          <p:spPr>
            <a:xfrm>
              <a:off x="0" y="929227"/>
              <a:ext cx="7773333" cy="3818471"/>
            </a:xfrm>
            <a:prstGeom prst="rect">
              <a:avLst/>
            </a:prstGeom>
            <a:ln w="12700" cap="flat">
              <a:noFill/>
              <a:miter lim="400000"/>
            </a:ln>
            <a:effectLst/>
          </p:spPr>
        </p:pic>
        <p:sp>
          <p:nvSpPr>
            <p:cNvPr id="203" name="Shape 203"/>
            <p:cNvSpPr/>
            <p:nvPr/>
          </p:nvSpPr>
          <p:spPr>
            <a:xfrm>
              <a:off x="2197960" y="-1"/>
              <a:ext cx="3377413" cy="609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00100">
                <a:defRPr sz="3400">
                  <a:latin typeface="Helvetica Neue Light"/>
                  <a:ea typeface="Helvetica Neue Light"/>
                  <a:cs typeface="Helvetica Neue Light"/>
                  <a:sym typeface="Helvetica Neue Light"/>
                </a:defRPr>
              </a:lvl1pPr>
            </a:lstStyle>
            <a:p>
              <a:pPr lvl="0">
                <a:defRPr sz="1800">
                  <a:solidFill>
                    <a:srgbClr val="000000"/>
                  </a:solidFill>
                </a:defRPr>
              </a:pPr>
              <a:r>
                <a:rPr sz="3400">
                  <a:solidFill>
                    <a:srgbClr val="FFFFFF"/>
                  </a:solidFill>
                </a:rPr>
                <a:t>Environment map</a:t>
              </a:r>
            </a:p>
          </p:txBody>
        </p:sp>
        <p:sp>
          <p:nvSpPr>
            <p:cNvPr id="204" name="Shape 204"/>
            <p:cNvSpPr/>
            <p:nvPr/>
          </p:nvSpPr>
          <p:spPr>
            <a:xfrm>
              <a:off x="1061678" y="5291179"/>
              <a:ext cx="5649977" cy="6115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defTabSz="800100">
                <a:defRPr sz="1800">
                  <a:solidFill>
                    <a:srgbClr val="000000"/>
                  </a:solidFill>
                </a:defRPr>
              </a:pPr>
              <a:r>
                <a:rPr sz="3400">
                  <a:solidFill>
                    <a:srgbClr val="FFFFFF"/>
                  </a:solidFill>
                  <a:latin typeface="Helvetica Neue Light"/>
                  <a:ea typeface="Helvetica Neue Light"/>
                  <a:cs typeface="Helvetica Neue Light"/>
                  <a:sym typeface="Helvetica Neue Light"/>
                </a:rPr>
                <a:t>Matrix of </a:t>
              </a:r>
              <a:r>
                <a:rPr b="1" sz="3400">
                  <a:solidFill>
                    <a:srgbClr val="FFFFFF"/>
                  </a:solidFill>
                  <a:latin typeface="Helvetica Neue"/>
                  <a:ea typeface="Helvetica Neue"/>
                  <a:cs typeface="Helvetica Neue"/>
                  <a:sym typeface="Helvetica Neue"/>
                </a:rPr>
                <a:t>mean light vectors</a:t>
              </a:r>
            </a:p>
          </p:txBody>
        </p:sp>
      </p:grpSp>
      <p:sp>
        <p:nvSpPr>
          <p:cNvPr id="206" name="Shape 206"/>
          <p:cNvSpPr/>
          <p:nvPr/>
        </p:nvSpPr>
        <p:spPr>
          <a:xfrm>
            <a:off x="1712564" y="4906962"/>
            <a:ext cx="17910871"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608263" indent="-608263" algn="l">
              <a:spcBef>
                <a:spcPts val="4200"/>
              </a:spcBef>
              <a:buSzPct val="75000"/>
              <a:buChar char="•"/>
              <a:defRPr sz="8000"/>
            </a:lvl1pPr>
          </a:lstStyle>
          <a:p>
            <a:pPr lvl="0">
              <a:defRPr sz="1800">
                <a:solidFill>
                  <a:srgbClr val="000000"/>
                </a:solidFill>
              </a:defRPr>
            </a:pPr>
            <a:r>
              <a:rPr sz="8000">
                <a:solidFill>
                  <a:srgbClr val="FFFFFF"/>
                </a:solidFill>
              </a:rPr>
              <a:t>But, it depends on the surface normal</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197"/>
                                        </p:tgtEl>
                                        <p:attrNameLst>
                                          <p:attrName>style.visibility</p:attrName>
                                        </p:attrNameLst>
                                      </p:cBhvr>
                                      <p:to>
                                        <p:strVal val="visible"/>
                                      </p:to>
                                    </p:set>
                                    <p:animEffect filter="dissolve" transition="in">
                                      <p:cBhvr>
                                        <p:cTn id="7" dur="10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2" fill="hold">
                                  <p:stCondLst>
                                    <p:cond delay="0"/>
                                  </p:stCondLst>
                                  <p:iterate type="el" backwards="0">
                                    <p:tmAbs val="0"/>
                                  </p:iterate>
                                  <p:childTnLst>
                                    <p:set>
                                      <p:cBhvr>
                                        <p:cTn id="11" fill="hold"/>
                                        <p:tgtEl>
                                          <p:spTgt spid="201"/>
                                        </p:tgtEl>
                                        <p:attrNameLst>
                                          <p:attrName>style.visibility</p:attrName>
                                        </p:attrNameLst>
                                      </p:cBhvr>
                                      <p:to>
                                        <p:strVal val="visible"/>
                                      </p:to>
                                    </p:set>
                                    <p:animEffect filter="fade" transition="in">
                                      <p:cBhvr>
                                        <p:cTn id="12" dur="1000"/>
                                        <p:tgtEl>
                                          <p:spTgt spid="201"/>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3" fill="hold">
                                  <p:stCondLst>
                                    <p:cond delay="0"/>
                                  </p:stCondLst>
                                  <p:iterate type="el" backwards="0">
                                    <p:tmAbs val="0"/>
                                  </p:iterate>
                                  <p:childTnLst>
                                    <p:set>
                                      <p:cBhvr>
                                        <p:cTn id="16" fill="hold"/>
                                        <p:tgtEl>
                                          <p:spTgt spid="205"/>
                                        </p:tgtEl>
                                        <p:attrNameLst>
                                          <p:attrName>style.visibility</p:attrName>
                                        </p:attrNameLst>
                                      </p:cBhvr>
                                      <p:to>
                                        <p:strVal val="visible"/>
                                      </p:to>
                                    </p:set>
                                    <p:animEffect filter="fade" transition="in">
                                      <p:cBhvr>
                                        <p:cTn id="17" dur="1000"/>
                                        <p:tgtEl>
                                          <p:spTgt spid="205"/>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9" grpId="4" fill="hold">
                                  <p:stCondLst>
                                    <p:cond delay="0"/>
                                  </p:stCondLst>
                                  <p:iterate type="el" backwards="0">
                                    <p:tmAbs val="0"/>
                                  </p:iterate>
                                  <p:childTnLst>
                                    <p:set>
                                      <p:cBhvr>
                                        <p:cTn id="21" fill="hold"/>
                                        <p:tgtEl>
                                          <p:spTgt spid="206"/>
                                        </p:tgtEl>
                                        <p:attrNameLst>
                                          <p:attrName>style.visibility</p:attrName>
                                        </p:attrNameLst>
                                      </p:cBhvr>
                                      <p:to>
                                        <p:strVal val="visible"/>
                                      </p:to>
                                    </p:set>
                                    <p:animEffect filter="dissolve" transition="in">
                                      <p:cBhvr>
                                        <p:cTn id="22"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6" grpId="4"/>
      <p:bldP build="whole" bldLvl="1" animBg="1" rev="0" advAuto="0" spid="205" grpId="3"/>
      <p:bldP build="whole" bldLvl="1" animBg="1" rev="0" advAuto="0" spid="201" grpId="2"/>
      <p:bldP build="whole" bldLvl="1" animBg="1" rev="0" advAuto="0" spid="197" grpId="1"/>
    </p:bldLst>
  </p:timing>
</p:sld>
</file>

<file path=ppt/slides/slide1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10" name="Shape 210"/>
          <p:cNvSpPr/>
          <p:nvPr>
            <p:ph type="title"/>
          </p:nvPr>
        </p:nvSpPr>
        <p:spPr>
          <a:prstGeom prst="rect">
            <a:avLst/>
          </a:prstGeom>
        </p:spPr>
        <p:txBody>
          <a:bodyPr/>
          <a:lstStyle>
            <a:lvl1pPr>
              <a:defRPr sz="7700"/>
            </a:lvl1pPr>
          </a:lstStyle>
          <a:p>
            <a:pPr lvl="0">
              <a:defRPr sz="1800">
                <a:solidFill>
                  <a:srgbClr val="000000"/>
                </a:solidFill>
              </a:defRPr>
            </a:pPr>
            <a:r>
              <a:rPr sz="7700">
                <a:solidFill>
                  <a:srgbClr val="FFFFFF"/>
                </a:solidFill>
              </a:rPr>
              <a:t>Point light source vs environment map lighting</a:t>
            </a:r>
          </a:p>
        </p:txBody>
      </p:sp>
      <p:sp>
        <p:nvSpPr>
          <p:cNvPr id="211" name="Shape 211"/>
          <p:cNvSpPr/>
          <p:nvPr/>
        </p:nvSpPr>
        <p:spPr>
          <a:xfrm>
            <a:off x="15425713" y="2795428"/>
            <a:ext cx="4353281"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00100">
              <a:defRPr sz="3400">
                <a:solidFill>
                  <a:srgbClr val="000000"/>
                </a:solidFill>
                <a:latin typeface="Helvetica Neue Light"/>
                <a:ea typeface="Helvetica Neue Light"/>
                <a:cs typeface="Helvetica Neue Light"/>
                <a:sym typeface="Helvetica Neue Light"/>
              </a:defRPr>
            </a:lvl1pPr>
          </a:lstStyle>
          <a:p>
            <a:pPr lvl="0">
              <a:defRPr sz="1800"/>
            </a:pPr>
            <a:r>
              <a:rPr sz="3400"/>
              <a:t>Integration hemisphere</a:t>
            </a:r>
          </a:p>
        </p:txBody>
      </p:sp>
      <p:pic>
        <p:nvPicPr>
          <p:cNvPr id="212" name="pasted-image.pdf"/>
          <p:cNvPicPr/>
          <p:nvPr/>
        </p:nvPicPr>
        <p:blipFill>
          <a:blip r:embed="rId3">
            <a:extLst/>
          </a:blip>
          <a:stretch>
            <a:fillRect/>
          </a:stretch>
        </p:blipFill>
        <p:spPr>
          <a:xfrm>
            <a:off x="3150031" y="5889987"/>
            <a:ext cx="7773333" cy="3818471"/>
          </a:xfrm>
          <a:prstGeom prst="rect">
            <a:avLst/>
          </a:prstGeom>
          <a:ln w="12700">
            <a:miter lim="400000"/>
          </a:ln>
        </p:spPr>
      </p:pic>
      <p:pic>
        <p:nvPicPr>
          <p:cNvPr id="213" name="pasted-image.pdf"/>
          <p:cNvPicPr/>
          <p:nvPr/>
        </p:nvPicPr>
        <p:blipFill>
          <a:blip r:embed="rId4">
            <a:extLst/>
          </a:blip>
          <a:stretch>
            <a:fillRect/>
          </a:stretch>
        </p:blipFill>
        <p:spPr>
          <a:xfrm>
            <a:off x="13460635" y="5889987"/>
            <a:ext cx="7773334" cy="3818471"/>
          </a:xfrm>
          <a:prstGeom prst="rect">
            <a:avLst/>
          </a:prstGeom>
          <a:ln w="12700">
            <a:miter lim="400000"/>
          </a:ln>
        </p:spPr>
      </p:pic>
      <p:sp>
        <p:nvSpPr>
          <p:cNvPr id="214" name="Shape 214"/>
          <p:cNvSpPr/>
          <p:nvPr/>
        </p:nvSpPr>
        <p:spPr>
          <a:xfrm>
            <a:off x="5375842" y="4960759"/>
            <a:ext cx="3321711"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00100">
              <a:defRPr sz="3400">
                <a:latin typeface="Helvetica Neue Light"/>
                <a:ea typeface="Helvetica Neue Light"/>
                <a:cs typeface="Helvetica Neue Light"/>
                <a:sym typeface="Helvetica Neue Light"/>
              </a:defRPr>
            </a:lvl1pPr>
          </a:lstStyle>
          <a:p>
            <a:pPr lvl="0">
              <a:defRPr sz="1800">
                <a:solidFill>
                  <a:srgbClr val="000000"/>
                </a:solidFill>
              </a:defRPr>
            </a:pPr>
            <a:r>
              <a:rPr sz="3400">
                <a:solidFill>
                  <a:srgbClr val="FFFFFF"/>
                </a:solidFill>
              </a:rPr>
              <a:t>Point light source</a:t>
            </a:r>
          </a:p>
        </p:txBody>
      </p:sp>
      <p:sp>
        <p:nvSpPr>
          <p:cNvPr id="215" name="Shape 215"/>
          <p:cNvSpPr/>
          <p:nvPr/>
        </p:nvSpPr>
        <p:spPr>
          <a:xfrm>
            <a:off x="15658596" y="4960759"/>
            <a:ext cx="3377413"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00100">
              <a:defRPr sz="3400">
                <a:latin typeface="Helvetica Neue Light"/>
                <a:ea typeface="Helvetica Neue Light"/>
                <a:cs typeface="Helvetica Neue Light"/>
                <a:sym typeface="Helvetica Neue Light"/>
              </a:defRPr>
            </a:lvl1pPr>
          </a:lstStyle>
          <a:p>
            <a:pPr lvl="0">
              <a:defRPr sz="1800">
                <a:solidFill>
                  <a:srgbClr val="000000"/>
                </a:solidFill>
              </a:defRPr>
            </a:pPr>
            <a:r>
              <a:rPr sz="3400">
                <a:solidFill>
                  <a:srgbClr val="FFFFFF"/>
                </a:solidFill>
              </a:rPr>
              <a:t>Environment map</a:t>
            </a:r>
          </a:p>
        </p:txBody>
      </p:sp>
      <p:sp>
        <p:nvSpPr>
          <p:cNvPr id="216" name="Shape 216"/>
          <p:cNvSpPr/>
          <p:nvPr/>
        </p:nvSpPr>
        <p:spPr>
          <a:xfrm>
            <a:off x="4588023" y="10251939"/>
            <a:ext cx="4897349" cy="6115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800100">
              <a:defRPr sz="1800">
                <a:solidFill>
                  <a:srgbClr val="000000"/>
                </a:solidFill>
              </a:defRPr>
            </a:pPr>
            <a:r>
              <a:rPr sz="3400">
                <a:solidFill>
                  <a:srgbClr val="FFFFFF"/>
                </a:solidFill>
                <a:latin typeface="Helvetica Neue Light"/>
                <a:ea typeface="Helvetica Neue Light"/>
                <a:cs typeface="Helvetica Neue Light"/>
                <a:sym typeface="Helvetica Neue Light"/>
              </a:rPr>
              <a:t>Matrix of </a:t>
            </a:r>
            <a:r>
              <a:rPr b="1" sz="3400">
                <a:solidFill>
                  <a:srgbClr val="FFFFFF"/>
                </a:solidFill>
                <a:latin typeface="Helvetica Neue"/>
                <a:ea typeface="Helvetica Neue"/>
                <a:cs typeface="Helvetica Neue"/>
                <a:sym typeface="Helvetica Neue"/>
              </a:rPr>
              <a:t>light directions</a:t>
            </a:r>
          </a:p>
        </p:txBody>
      </p:sp>
      <p:sp>
        <p:nvSpPr>
          <p:cNvPr id="217" name="Shape 217"/>
          <p:cNvSpPr/>
          <p:nvPr/>
        </p:nvSpPr>
        <p:spPr>
          <a:xfrm>
            <a:off x="14522314" y="10251939"/>
            <a:ext cx="5649977" cy="6115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800100">
              <a:defRPr sz="1800">
                <a:solidFill>
                  <a:srgbClr val="000000"/>
                </a:solidFill>
              </a:defRPr>
            </a:pPr>
            <a:r>
              <a:rPr sz="3400">
                <a:solidFill>
                  <a:srgbClr val="FFFFFF"/>
                </a:solidFill>
                <a:latin typeface="Helvetica Neue Light"/>
                <a:ea typeface="Helvetica Neue Light"/>
                <a:cs typeface="Helvetica Neue Light"/>
                <a:sym typeface="Helvetica Neue Light"/>
              </a:rPr>
              <a:t>Matrix of </a:t>
            </a:r>
            <a:r>
              <a:rPr b="1" sz="3400">
                <a:solidFill>
                  <a:srgbClr val="FFFFFF"/>
                </a:solidFill>
                <a:latin typeface="Helvetica Neue"/>
                <a:ea typeface="Helvetica Neue"/>
                <a:cs typeface="Helvetica Neue"/>
                <a:sym typeface="Helvetica Neue"/>
              </a:rPr>
              <a:t>mean light vectors</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nvSpPr>
        <p:spPr>
          <a:xfrm>
            <a:off x="6525503" y="5005331"/>
            <a:ext cx="11332995" cy="476442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p:spPr>
        <p:txBody>
          <a:bodyPr lIns="71437" tIns="71437" rIns="71437" bIns="71437" anchor="ctr"/>
          <a:lstStyle/>
          <a:p>
            <a:pPr lvl="0">
              <a:defRPr sz="3600"/>
            </a:pPr>
          </a:p>
        </p:txBody>
      </p:sp>
      <p:grpSp>
        <p:nvGrpSpPr>
          <p:cNvPr id="231" name="Group 231"/>
          <p:cNvGrpSpPr/>
          <p:nvPr/>
        </p:nvGrpSpPr>
        <p:grpSpPr>
          <a:xfrm>
            <a:off x="18836033" y="7491204"/>
            <a:ext cx="2932197" cy="2801221"/>
            <a:chOff x="0" y="0"/>
            <a:chExt cx="2932195" cy="2801219"/>
          </a:xfrm>
        </p:grpSpPr>
        <p:sp>
          <p:nvSpPr>
            <p:cNvPr id="222" name="Shape 222"/>
            <p:cNvSpPr/>
            <p:nvPr/>
          </p:nvSpPr>
          <p:spPr>
            <a:xfrm>
              <a:off x="831097" y="753583"/>
              <a:ext cx="1270001" cy="1270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7D014"/>
            </a:solidFill>
            <a:ln w="12700" cap="flat">
              <a:noFill/>
              <a:miter lim="400000"/>
            </a:ln>
            <a:effectLst/>
          </p:spPr>
          <p:txBody>
            <a:bodyPr wrap="square" lIns="0" tIns="0" rIns="0" bIns="0" numCol="1" anchor="ctr">
              <a:noAutofit/>
            </a:bodyPr>
            <a:lstStyle/>
            <a:p>
              <a:pPr lvl="0">
                <a:defRPr sz="3600"/>
              </a:pPr>
            </a:p>
          </p:txBody>
        </p:sp>
        <p:sp>
          <p:nvSpPr>
            <p:cNvPr id="223" name="Shape 223"/>
            <p:cNvSpPr/>
            <p:nvPr/>
          </p:nvSpPr>
          <p:spPr>
            <a:xfrm flipV="1">
              <a:off x="2048766" y="345415"/>
              <a:ext cx="387666" cy="388832"/>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24" name="Shape 224"/>
            <p:cNvSpPr/>
            <p:nvPr/>
          </p:nvSpPr>
          <p:spPr>
            <a:xfrm flipV="1">
              <a:off x="383725" y="1965781"/>
              <a:ext cx="411808" cy="365858"/>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25" name="Shape 225"/>
            <p:cNvSpPr/>
            <p:nvPr/>
          </p:nvSpPr>
          <p:spPr>
            <a:xfrm>
              <a:off x="2166047" y="1965781"/>
              <a:ext cx="396682" cy="396683"/>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26" name="Shape 226"/>
            <p:cNvSpPr/>
            <p:nvPr/>
          </p:nvSpPr>
          <p:spPr>
            <a:xfrm>
              <a:off x="383510" y="365033"/>
              <a:ext cx="412023" cy="369214"/>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27" name="Shape 227"/>
            <p:cNvSpPr/>
            <p:nvPr/>
          </p:nvSpPr>
          <p:spPr>
            <a:xfrm flipV="1">
              <a:off x="0" y="1350014"/>
              <a:ext cx="559375" cy="1"/>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28" name="Shape 228"/>
            <p:cNvSpPr/>
            <p:nvPr/>
          </p:nvSpPr>
          <p:spPr>
            <a:xfrm flipV="1">
              <a:off x="1382558" y="2226720"/>
              <a:ext cx="1" cy="574500"/>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29" name="Shape 229"/>
            <p:cNvSpPr/>
            <p:nvPr/>
          </p:nvSpPr>
          <p:spPr>
            <a:xfrm>
              <a:off x="2372821" y="1349970"/>
              <a:ext cx="559375" cy="1"/>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30" name="Shape 230"/>
            <p:cNvSpPr/>
            <p:nvPr/>
          </p:nvSpPr>
          <p:spPr>
            <a:xfrm flipH="1">
              <a:off x="1382558" y="0"/>
              <a:ext cx="1" cy="550448"/>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grpSp>
      <p:sp>
        <p:nvSpPr>
          <p:cNvPr id="232" name="Shape 232"/>
          <p:cNvSpPr/>
          <p:nvPr/>
        </p:nvSpPr>
        <p:spPr>
          <a:xfrm rot="1285847">
            <a:off x="11205668" y="5117455"/>
            <a:ext cx="7321530" cy="1270001"/>
          </a:xfrm>
          <a:prstGeom prst="rect">
            <a:avLst/>
          </a:prstGeom>
          <a:solidFill/>
          <a:ln w="12700">
            <a:miter lim="400000"/>
          </a:ln>
        </p:spPr>
        <p:txBody>
          <a:bodyPr lIns="0" tIns="0" rIns="0" bIns="0" anchor="ctr"/>
          <a:lstStyle/>
          <a:p>
            <a:pPr lvl="0">
              <a:defRPr sz="3600"/>
            </a:pPr>
          </a:p>
        </p:txBody>
      </p:sp>
      <p:sp>
        <p:nvSpPr>
          <p:cNvPr id="233" name="Shape 233"/>
          <p:cNvSpPr/>
          <p:nvPr/>
        </p:nvSpPr>
        <p:spPr>
          <a:xfrm rot="9295247">
            <a:off x="6702565" y="3883235"/>
            <a:ext cx="10501198" cy="6945954"/>
          </a:xfrm>
          <a:prstGeom prst="rect">
            <a:avLst/>
          </a:prstGeom>
          <a:solidFill/>
          <a:ln w="12700">
            <a:miter lim="400000"/>
          </a:ln>
        </p:spPr>
        <p:txBody>
          <a:bodyPr lIns="0" tIns="0" rIns="0" bIns="0" anchor="ctr"/>
          <a:lstStyle/>
          <a:p>
            <a:pPr lvl="0">
              <a:defRPr sz="3600"/>
            </a:pPr>
          </a:p>
        </p:txBody>
      </p:sp>
      <p:sp>
        <p:nvSpPr>
          <p:cNvPr id="234" name="Shape 234"/>
          <p:cNvSpPr/>
          <p:nvPr/>
        </p:nvSpPr>
        <p:spPr>
          <a:xfrm>
            <a:off x="12291029" y="5356335"/>
            <a:ext cx="6072916" cy="2520857"/>
          </a:xfrm>
          <a:prstGeom prst="line">
            <a:avLst/>
          </a:prstGeom>
          <a:ln w="114300">
            <a:solidFill>
              <a:srgbClr val="FFFFFF"/>
            </a:solidFill>
            <a:miter lim="400000"/>
            <a:tailEnd type="triangle"/>
          </a:ln>
        </p:spPr>
        <p:txBody>
          <a:bodyPr lIns="0" tIns="0" rIns="0" bIns="0" anchor="ctr"/>
          <a:lstStyle/>
          <a:p>
            <a:pPr lvl="0">
              <a:defRPr sz="3600"/>
            </a:pPr>
          </a:p>
        </p:txBody>
      </p:sp>
      <p:pic>
        <p:nvPicPr>
          <p:cNvPr id="235" name="pasted-image.pdf"/>
          <p:cNvPicPr/>
          <p:nvPr/>
        </p:nvPicPr>
        <p:blipFill>
          <a:blip r:embed="rId4">
            <a:extLst/>
          </a:blip>
          <a:srcRect l="22220" t="0" r="22220" b="0"/>
          <a:stretch>
            <a:fillRect/>
          </a:stretch>
        </p:blipFill>
        <p:spPr>
          <a:xfrm>
            <a:off x="11056937" y="2617574"/>
            <a:ext cx="2244660" cy="2693382"/>
          </a:xfrm>
          <a:prstGeom prst="rect">
            <a:avLst/>
          </a:prstGeom>
          <a:ln w="12700">
            <a:miter lim="400000"/>
          </a:ln>
        </p:spPr>
      </p:pic>
      <p:sp>
        <p:nvSpPr>
          <p:cNvPr id="236" name="Shape 236"/>
          <p:cNvSpPr/>
          <p:nvPr>
            <p:ph type="title"/>
          </p:nvPr>
        </p:nvSpPr>
        <p:spPr>
          <a:prstGeom prst="rect">
            <a:avLst/>
          </a:prstGeom>
        </p:spPr>
        <p:txBody>
          <a:bodyPr/>
          <a:lstStyle>
            <a:lvl1pPr defTabSz="572516">
              <a:defRPr sz="10976"/>
            </a:lvl1pPr>
          </a:lstStyle>
          <a:p>
            <a:pPr lvl="0">
              <a:defRPr sz="1800">
                <a:solidFill>
                  <a:srgbClr val="000000"/>
                </a:solidFill>
              </a:defRPr>
            </a:pPr>
            <a:r>
              <a:rPr sz="10976">
                <a:solidFill>
                  <a:srgbClr val="FFFFFF"/>
                </a:solidFill>
              </a:rPr>
              <a:t>Mean Light Vector shifts - sunny day</a:t>
            </a:r>
          </a:p>
        </p:txBody>
      </p:sp>
    </p:spTree>
  </p:cSld>
  <p:clrMapOvr>
    <a:masterClrMapping/>
  </p:clrMapOvr>
  <p:transition spd="slow" advClick="1">
    <p:dissolve/>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title"/>
          </p:nvPr>
        </p:nvSpPr>
        <p:spPr>
          <a:prstGeom prst="rect">
            <a:avLst/>
          </a:prstGeom>
        </p:spPr>
        <p:txBody>
          <a:bodyPr/>
          <a:lstStyle>
            <a:lvl1pPr defTabSz="572516">
              <a:defRPr sz="10976"/>
            </a:lvl1pPr>
          </a:lstStyle>
          <a:p>
            <a:pPr lvl="0">
              <a:defRPr sz="1800">
                <a:solidFill>
                  <a:srgbClr val="000000"/>
                </a:solidFill>
              </a:defRPr>
            </a:pPr>
            <a:r>
              <a:rPr sz="10976">
                <a:solidFill>
                  <a:srgbClr val="FFFFFF"/>
                </a:solidFill>
              </a:rPr>
              <a:t>Mean Light Vector shifts - sunny day</a:t>
            </a:r>
          </a:p>
        </p:txBody>
      </p:sp>
      <p:sp>
        <p:nvSpPr>
          <p:cNvPr id="241" name="Shape 241"/>
          <p:cNvSpPr/>
          <p:nvPr/>
        </p:nvSpPr>
        <p:spPr>
          <a:xfrm>
            <a:off x="6525503" y="5005331"/>
            <a:ext cx="11332995" cy="476442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p:spPr>
        <p:txBody>
          <a:bodyPr lIns="71437" tIns="71437" rIns="71437" bIns="71437" anchor="ctr"/>
          <a:lstStyle/>
          <a:p>
            <a:pPr lvl="0">
              <a:defRPr sz="3600"/>
            </a:pPr>
          </a:p>
        </p:txBody>
      </p:sp>
      <p:grpSp>
        <p:nvGrpSpPr>
          <p:cNvPr id="251" name="Group 251"/>
          <p:cNvGrpSpPr/>
          <p:nvPr/>
        </p:nvGrpSpPr>
        <p:grpSpPr>
          <a:xfrm>
            <a:off x="12816615" y="10745473"/>
            <a:ext cx="2932197" cy="2801221"/>
            <a:chOff x="0" y="0"/>
            <a:chExt cx="2932195" cy="2801219"/>
          </a:xfrm>
        </p:grpSpPr>
        <p:sp>
          <p:nvSpPr>
            <p:cNvPr id="242" name="Shape 242"/>
            <p:cNvSpPr/>
            <p:nvPr/>
          </p:nvSpPr>
          <p:spPr>
            <a:xfrm>
              <a:off x="831097" y="753583"/>
              <a:ext cx="1270001" cy="1270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7D014"/>
            </a:solidFill>
            <a:ln w="12700" cap="flat">
              <a:noFill/>
              <a:miter lim="400000"/>
            </a:ln>
            <a:effectLst/>
          </p:spPr>
          <p:txBody>
            <a:bodyPr wrap="square" lIns="0" tIns="0" rIns="0" bIns="0" numCol="1" anchor="ctr">
              <a:noAutofit/>
            </a:bodyPr>
            <a:lstStyle/>
            <a:p>
              <a:pPr lvl="0">
                <a:defRPr sz="3600"/>
              </a:pPr>
            </a:p>
          </p:txBody>
        </p:sp>
        <p:sp>
          <p:nvSpPr>
            <p:cNvPr id="243" name="Shape 243"/>
            <p:cNvSpPr/>
            <p:nvPr/>
          </p:nvSpPr>
          <p:spPr>
            <a:xfrm flipV="1">
              <a:off x="2048766" y="345415"/>
              <a:ext cx="387666" cy="388832"/>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44" name="Shape 244"/>
            <p:cNvSpPr/>
            <p:nvPr/>
          </p:nvSpPr>
          <p:spPr>
            <a:xfrm flipV="1">
              <a:off x="383725" y="1965781"/>
              <a:ext cx="411808" cy="365858"/>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45" name="Shape 245"/>
            <p:cNvSpPr/>
            <p:nvPr/>
          </p:nvSpPr>
          <p:spPr>
            <a:xfrm>
              <a:off x="2166047" y="1965781"/>
              <a:ext cx="396682" cy="396683"/>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46" name="Shape 246"/>
            <p:cNvSpPr/>
            <p:nvPr/>
          </p:nvSpPr>
          <p:spPr>
            <a:xfrm>
              <a:off x="383510" y="365033"/>
              <a:ext cx="412023" cy="369214"/>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47" name="Shape 247"/>
            <p:cNvSpPr/>
            <p:nvPr/>
          </p:nvSpPr>
          <p:spPr>
            <a:xfrm flipV="1">
              <a:off x="0" y="1350014"/>
              <a:ext cx="559375" cy="1"/>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48" name="Shape 248"/>
            <p:cNvSpPr/>
            <p:nvPr/>
          </p:nvSpPr>
          <p:spPr>
            <a:xfrm flipV="1">
              <a:off x="1382558" y="2226720"/>
              <a:ext cx="1" cy="574500"/>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49" name="Shape 249"/>
            <p:cNvSpPr/>
            <p:nvPr/>
          </p:nvSpPr>
          <p:spPr>
            <a:xfrm>
              <a:off x="2372821" y="1349970"/>
              <a:ext cx="559375" cy="1"/>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50" name="Shape 250"/>
            <p:cNvSpPr/>
            <p:nvPr/>
          </p:nvSpPr>
          <p:spPr>
            <a:xfrm flipH="1">
              <a:off x="1382558" y="0"/>
              <a:ext cx="1" cy="550448"/>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grpSp>
      <p:sp>
        <p:nvSpPr>
          <p:cNvPr id="252" name="Shape 252"/>
          <p:cNvSpPr/>
          <p:nvPr/>
        </p:nvSpPr>
        <p:spPr>
          <a:xfrm rot="1285847">
            <a:off x="11205668" y="5117455"/>
            <a:ext cx="7321530" cy="1270001"/>
          </a:xfrm>
          <a:prstGeom prst="rect">
            <a:avLst/>
          </a:prstGeom>
          <a:solidFill/>
          <a:ln w="12700">
            <a:miter lim="400000"/>
          </a:ln>
        </p:spPr>
        <p:txBody>
          <a:bodyPr lIns="0" tIns="0" rIns="0" bIns="0" anchor="ctr"/>
          <a:lstStyle/>
          <a:p>
            <a:pPr lvl="0">
              <a:defRPr sz="3600"/>
            </a:pPr>
          </a:p>
        </p:txBody>
      </p:sp>
      <p:sp>
        <p:nvSpPr>
          <p:cNvPr id="253" name="Shape 253"/>
          <p:cNvSpPr/>
          <p:nvPr/>
        </p:nvSpPr>
        <p:spPr>
          <a:xfrm rot="9775247">
            <a:off x="6223190" y="5224370"/>
            <a:ext cx="6864245" cy="6469232"/>
          </a:xfrm>
          <a:prstGeom prst="rect">
            <a:avLst/>
          </a:prstGeom>
          <a:solidFill/>
          <a:ln w="12700">
            <a:miter lim="400000"/>
          </a:ln>
        </p:spPr>
        <p:txBody>
          <a:bodyPr lIns="0" tIns="0" rIns="0" bIns="0" anchor="ctr"/>
          <a:lstStyle/>
          <a:p>
            <a:pPr lvl="0">
              <a:defRPr sz="3600"/>
            </a:pPr>
          </a:p>
        </p:txBody>
      </p:sp>
      <p:sp>
        <p:nvSpPr>
          <p:cNvPr id="254" name="Shape 254"/>
          <p:cNvSpPr/>
          <p:nvPr/>
        </p:nvSpPr>
        <p:spPr>
          <a:xfrm>
            <a:off x="12291029" y="5356335"/>
            <a:ext cx="6072916" cy="2520857"/>
          </a:xfrm>
          <a:prstGeom prst="line">
            <a:avLst/>
          </a:prstGeom>
          <a:ln w="114300">
            <a:solidFill>
              <a:srgbClr val="FFFFFF"/>
            </a:solidFill>
            <a:miter lim="400000"/>
            <a:tailEnd type="triangle"/>
          </a:ln>
        </p:spPr>
        <p:txBody>
          <a:bodyPr lIns="0" tIns="0" rIns="0" bIns="0" anchor="ctr"/>
          <a:lstStyle/>
          <a:p>
            <a:pPr lvl="0">
              <a:defRPr sz="3600"/>
            </a:pPr>
          </a:p>
        </p:txBody>
      </p:sp>
      <p:sp>
        <p:nvSpPr>
          <p:cNvPr id="255" name="Shape 255"/>
          <p:cNvSpPr/>
          <p:nvPr/>
        </p:nvSpPr>
        <p:spPr>
          <a:xfrm>
            <a:off x="12326129" y="5367384"/>
            <a:ext cx="1363067" cy="4865667"/>
          </a:xfrm>
          <a:prstGeom prst="line">
            <a:avLst/>
          </a:prstGeom>
          <a:ln w="114300">
            <a:solidFill>
              <a:srgbClr val="FFFFFF"/>
            </a:solidFill>
            <a:miter lim="400000"/>
            <a:tailEnd type="triangle"/>
          </a:ln>
        </p:spPr>
        <p:txBody>
          <a:bodyPr lIns="0" tIns="0" rIns="0" bIns="0" anchor="ctr"/>
          <a:lstStyle/>
          <a:p>
            <a:pPr lvl="0">
              <a:defRPr sz="3600"/>
            </a:pPr>
          </a:p>
        </p:txBody>
      </p:sp>
      <p:pic>
        <p:nvPicPr>
          <p:cNvPr id="256" name="pasted-image.pdf"/>
          <p:cNvPicPr/>
          <p:nvPr/>
        </p:nvPicPr>
        <p:blipFill>
          <a:blip r:embed="rId4">
            <a:extLst/>
          </a:blip>
          <a:srcRect l="22220" t="0" r="22220" b="0"/>
          <a:stretch>
            <a:fillRect/>
          </a:stretch>
        </p:blipFill>
        <p:spPr>
          <a:xfrm>
            <a:off x="11056937" y="2617574"/>
            <a:ext cx="2244660" cy="2693382"/>
          </a:xfrm>
          <a:prstGeom prst="rect">
            <a:avLst/>
          </a:prstGeom>
          <a:ln w="12700">
            <a:miter lim="400000"/>
          </a:ln>
        </p:spPr>
      </p:pic>
    </p:spTree>
  </p:cSld>
  <p:clrMapOvr>
    <a:masterClrMapping/>
  </p:clrMapOvr>
  <p:transition spd="slow" advClick="1">
    <p:dissolve/>
  </p:transition>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title"/>
          </p:nvPr>
        </p:nvSpPr>
        <p:spPr>
          <a:prstGeom prst="rect">
            <a:avLst/>
          </a:prstGeom>
        </p:spPr>
        <p:txBody>
          <a:bodyPr/>
          <a:lstStyle/>
          <a:p>
            <a:pPr lvl="0">
              <a:defRPr sz="1800">
                <a:solidFill>
                  <a:srgbClr val="000000"/>
                </a:solidFill>
              </a:defRPr>
            </a:pPr>
            <a:r>
              <a:rPr sz="11200">
                <a:solidFill>
                  <a:srgbClr val="FFFFFF"/>
                </a:solidFill>
              </a:rPr>
              <a:t>Mean Light Vector shifts</a:t>
            </a:r>
          </a:p>
        </p:txBody>
      </p:sp>
      <p:sp>
        <p:nvSpPr>
          <p:cNvPr id="261" name="Shape 261"/>
          <p:cNvSpPr/>
          <p:nvPr/>
        </p:nvSpPr>
        <p:spPr>
          <a:xfrm>
            <a:off x="6525503" y="5005331"/>
            <a:ext cx="11332995" cy="476442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p:spPr>
        <p:txBody>
          <a:bodyPr lIns="71437" tIns="71437" rIns="71437" bIns="71437" anchor="ctr"/>
          <a:lstStyle/>
          <a:p>
            <a:pPr lvl="0">
              <a:defRPr sz="3600"/>
            </a:pPr>
          </a:p>
        </p:txBody>
      </p:sp>
      <p:grpSp>
        <p:nvGrpSpPr>
          <p:cNvPr id="271" name="Group 271"/>
          <p:cNvGrpSpPr/>
          <p:nvPr/>
        </p:nvGrpSpPr>
        <p:grpSpPr>
          <a:xfrm>
            <a:off x="3213118" y="7537154"/>
            <a:ext cx="2932197" cy="2801221"/>
            <a:chOff x="0" y="0"/>
            <a:chExt cx="2932195" cy="2801219"/>
          </a:xfrm>
        </p:grpSpPr>
        <p:sp>
          <p:nvSpPr>
            <p:cNvPr id="262" name="Shape 262"/>
            <p:cNvSpPr/>
            <p:nvPr/>
          </p:nvSpPr>
          <p:spPr>
            <a:xfrm>
              <a:off x="831097" y="753583"/>
              <a:ext cx="1270001" cy="1270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7D014"/>
            </a:solidFill>
            <a:ln w="12700" cap="flat">
              <a:noFill/>
              <a:miter lim="400000"/>
            </a:ln>
            <a:effectLst/>
          </p:spPr>
          <p:txBody>
            <a:bodyPr wrap="square" lIns="0" tIns="0" rIns="0" bIns="0" numCol="1" anchor="ctr">
              <a:noAutofit/>
            </a:bodyPr>
            <a:lstStyle/>
            <a:p>
              <a:pPr lvl="0">
                <a:defRPr sz="3600"/>
              </a:pPr>
            </a:p>
          </p:txBody>
        </p:sp>
        <p:sp>
          <p:nvSpPr>
            <p:cNvPr id="263" name="Shape 263"/>
            <p:cNvSpPr/>
            <p:nvPr/>
          </p:nvSpPr>
          <p:spPr>
            <a:xfrm flipV="1">
              <a:off x="2048766" y="345415"/>
              <a:ext cx="387666" cy="388832"/>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64" name="Shape 264"/>
            <p:cNvSpPr/>
            <p:nvPr/>
          </p:nvSpPr>
          <p:spPr>
            <a:xfrm flipV="1">
              <a:off x="383725" y="1965781"/>
              <a:ext cx="411808" cy="365858"/>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65" name="Shape 265"/>
            <p:cNvSpPr/>
            <p:nvPr/>
          </p:nvSpPr>
          <p:spPr>
            <a:xfrm>
              <a:off x="2166047" y="1965781"/>
              <a:ext cx="396682" cy="396683"/>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66" name="Shape 266"/>
            <p:cNvSpPr/>
            <p:nvPr/>
          </p:nvSpPr>
          <p:spPr>
            <a:xfrm>
              <a:off x="383510" y="365033"/>
              <a:ext cx="412023" cy="369214"/>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67" name="Shape 267"/>
            <p:cNvSpPr/>
            <p:nvPr/>
          </p:nvSpPr>
          <p:spPr>
            <a:xfrm flipV="1">
              <a:off x="0" y="1350014"/>
              <a:ext cx="559375" cy="1"/>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68" name="Shape 268"/>
            <p:cNvSpPr/>
            <p:nvPr/>
          </p:nvSpPr>
          <p:spPr>
            <a:xfrm flipV="1">
              <a:off x="1382558" y="2226720"/>
              <a:ext cx="1" cy="574500"/>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69" name="Shape 269"/>
            <p:cNvSpPr/>
            <p:nvPr/>
          </p:nvSpPr>
          <p:spPr>
            <a:xfrm>
              <a:off x="2372821" y="1349970"/>
              <a:ext cx="559375" cy="1"/>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70" name="Shape 270"/>
            <p:cNvSpPr/>
            <p:nvPr/>
          </p:nvSpPr>
          <p:spPr>
            <a:xfrm flipH="1">
              <a:off x="1382558" y="0"/>
              <a:ext cx="1" cy="550448"/>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grpSp>
      <p:sp>
        <p:nvSpPr>
          <p:cNvPr id="272" name="Shape 272"/>
          <p:cNvSpPr/>
          <p:nvPr/>
        </p:nvSpPr>
        <p:spPr>
          <a:xfrm rot="1285847">
            <a:off x="11205668" y="5117455"/>
            <a:ext cx="7321530" cy="1270001"/>
          </a:xfrm>
          <a:prstGeom prst="rect">
            <a:avLst/>
          </a:prstGeom>
          <a:solidFill/>
          <a:ln w="12700">
            <a:miter lim="400000"/>
          </a:ln>
        </p:spPr>
        <p:txBody>
          <a:bodyPr lIns="0" tIns="0" rIns="0" bIns="0" anchor="ctr"/>
          <a:lstStyle/>
          <a:p>
            <a:pPr lvl="0">
              <a:defRPr sz="3600"/>
            </a:pPr>
          </a:p>
        </p:txBody>
      </p:sp>
      <p:sp>
        <p:nvSpPr>
          <p:cNvPr id="273" name="Shape 273"/>
          <p:cNvSpPr/>
          <p:nvPr/>
        </p:nvSpPr>
        <p:spPr>
          <a:xfrm rot="9295247">
            <a:off x="5849122" y="5169596"/>
            <a:ext cx="6488761" cy="1618423"/>
          </a:xfrm>
          <a:prstGeom prst="rect">
            <a:avLst/>
          </a:prstGeom>
          <a:solidFill/>
          <a:ln w="12700">
            <a:miter lim="400000"/>
          </a:ln>
        </p:spPr>
        <p:txBody>
          <a:bodyPr lIns="0" tIns="0" rIns="0" bIns="0" anchor="ctr"/>
          <a:lstStyle/>
          <a:p>
            <a:pPr lvl="0">
              <a:defRPr sz="3600"/>
            </a:pPr>
          </a:p>
        </p:txBody>
      </p:sp>
      <p:sp>
        <p:nvSpPr>
          <p:cNvPr id="274" name="Shape 274"/>
          <p:cNvSpPr/>
          <p:nvPr/>
        </p:nvSpPr>
        <p:spPr>
          <a:xfrm>
            <a:off x="12291029" y="5356335"/>
            <a:ext cx="6072916" cy="2520857"/>
          </a:xfrm>
          <a:prstGeom prst="line">
            <a:avLst/>
          </a:prstGeom>
          <a:ln w="114300">
            <a:solidFill>
              <a:srgbClr val="FFFFFF"/>
            </a:solidFill>
            <a:miter lim="400000"/>
            <a:tailEnd type="triangle"/>
          </a:ln>
        </p:spPr>
        <p:txBody>
          <a:bodyPr lIns="0" tIns="0" rIns="0" bIns="0" anchor="ctr"/>
          <a:lstStyle/>
          <a:p>
            <a:pPr lvl="0">
              <a:defRPr sz="3600"/>
            </a:pPr>
          </a:p>
        </p:txBody>
      </p:sp>
      <p:sp>
        <p:nvSpPr>
          <p:cNvPr id="275" name="Shape 275"/>
          <p:cNvSpPr/>
          <p:nvPr/>
        </p:nvSpPr>
        <p:spPr>
          <a:xfrm flipH="1">
            <a:off x="6222361" y="5368461"/>
            <a:ext cx="6103770" cy="2843671"/>
          </a:xfrm>
          <a:prstGeom prst="line">
            <a:avLst/>
          </a:prstGeom>
          <a:ln w="114300">
            <a:solidFill>
              <a:srgbClr val="FFFFFF"/>
            </a:solidFill>
            <a:miter lim="400000"/>
            <a:tailEnd type="triangle"/>
          </a:ln>
        </p:spPr>
        <p:txBody>
          <a:bodyPr lIns="0" tIns="0" rIns="0" bIns="0" anchor="ctr"/>
          <a:lstStyle/>
          <a:p>
            <a:pPr lvl="0">
              <a:defRPr sz="3600"/>
            </a:pPr>
          </a:p>
        </p:txBody>
      </p:sp>
      <p:sp>
        <p:nvSpPr>
          <p:cNvPr id="276" name="Shape 276"/>
          <p:cNvSpPr/>
          <p:nvPr/>
        </p:nvSpPr>
        <p:spPr>
          <a:xfrm>
            <a:off x="12326129" y="5367384"/>
            <a:ext cx="1363067" cy="4865667"/>
          </a:xfrm>
          <a:prstGeom prst="line">
            <a:avLst/>
          </a:prstGeom>
          <a:ln w="114300">
            <a:solidFill>
              <a:srgbClr val="FFFFFF"/>
            </a:solidFill>
            <a:miter lim="400000"/>
            <a:tailEnd type="triangle"/>
          </a:ln>
        </p:spPr>
        <p:txBody>
          <a:bodyPr lIns="0" tIns="0" rIns="0" bIns="0" anchor="ctr"/>
          <a:lstStyle/>
          <a:p>
            <a:pPr lvl="0">
              <a:defRPr sz="3600"/>
            </a:pPr>
          </a:p>
        </p:txBody>
      </p:sp>
      <p:sp>
        <p:nvSpPr>
          <p:cNvPr id="277" name="Shape 277"/>
          <p:cNvSpPr/>
          <p:nvPr/>
        </p:nvSpPr>
        <p:spPr>
          <a:xfrm>
            <a:off x="9361444" y="7085012"/>
            <a:ext cx="3155316"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defRPr sz="1800">
                <a:solidFill>
                  <a:srgbClr val="000000"/>
                </a:solidFill>
              </a:defRPr>
            </a:pPr>
            <a:r>
              <a:rPr sz="5000">
                <a:solidFill>
                  <a:srgbClr val="FFFFFF"/>
                </a:solidFill>
              </a:rPr>
              <a:t>solar plane</a:t>
            </a:r>
          </a:p>
        </p:txBody>
      </p:sp>
      <p:pic>
        <p:nvPicPr>
          <p:cNvPr id="278" name="pasted-image.pdf"/>
          <p:cNvPicPr/>
          <p:nvPr/>
        </p:nvPicPr>
        <p:blipFill>
          <a:blip r:embed="rId4">
            <a:extLst/>
          </a:blip>
          <a:srcRect l="22220" t="0" r="22220" b="0"/>
          <a:stretch>
            <a:fillRect/>
          </a:stretch>
        </p:blipFill>
        <p:spPr>
          <a:xfrm>
            <a:off x="11056937" y="2617574"/>
            <a:ext cx="2244660" cy="2693382"/>
          </a:xfrm>
          <a:prstGeom prst="rect">
            <a:avLst/>
          </a:prstGeom>
          <a:ln w="12700">
            <a:miter lim="400000"/>
          </a:ln>
        </p:spPr>
      </p:pic>
      <p:sp>
        <p:nvSpPr>
          <p:cNvPr id="279" name="Shape 279"/>
          <p:cNvSpPr/>
          <p:nvPr/>
        </p:nvSpPr>
        <p:spPr>
          <a:xfrm>
            <a:off x="8127047" y="10446800"/>
            <a:ext cx="8129906"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0000">
                <a:solidFill>
                  <a:srgbClr val="FF2605"/>
                </a:solidFill>
              </a:defRPr>
            </a:lvl1pPr>
          </a:lstStyle>
          <a:p>
            <a:pPr lvl="0">
              <a:defRPr sz="1800">
                <a:solidFill>
                  <a:srgbClr val="000000"/>
                </a:solidFill>
              </a:defRPr>
            </a:pPr>
            <a:r>
              <a:rPr sz="10000">
                <a:solidFill>
                  <a:srgbClr val="FF2605"/>
                </a:solidFill>
              </a:rPr>
              <a:t>ill-conditioned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279"/>
                                        </p:tgtEl>
                                        <p:attrNameLst>
                                          <p:attrName>style.visibility</p:attrName>
                                        </p:attrNameLst>
                                      </p:cBhvr>
                                      <p:to>
                                        <p:strVal val="visible"/>
                                      </p:to>
                                    </p:set>
                                    <p:animEffect filter="dissolve" transition="in">
                                      <p:cBhvr>
                                        <p:cTn id="7" dur="10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9"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title"/>
          </p:nvPr>
        </p:nvSpPr>
        <p:spPr>
          <a:prstGeom prst="rect">
            <a:avLst/>
          </a:prstGeom>
        </p:spPr>
        <p:txBody>
          <a:bodyPr/>
          <a:lstStyle>
            <a:lvl1pPr defTabSz="531622">
              <a:defRPr sz="10192"/>
            </a:lvl1pPr>
          </a:lstStyle>
          <a:p>
            <a:pPr lvl="0">
              <a:defRPr sz="1800">
                <a:solidFill>
                  <a:srgbClr val="000000"/>
                </a:solidFill>
              </a:defRPr>
            </a:pPr>
            <a:r>
              <a:rPr sz="10192">
                <a:solidFill>
                  <a:srgbClr val="FFFFFF"/>
                </a:solidFill>
              </a:rPr>
              <a:t>Mean Light Vector shifts - overcast day</a:t>
            </a:r>
          </a:p>
        </p:txBody>
      </p:sp>
      <p:sp>
        <p:nvSpPr>
          <p:cNvPr id="284" name="Shape 284"/>
          <p:cNvSpPr/>
          <p:nvPr/>
        </p:nvSpPr>
        <p:spPr>
          <a:xfrm>
            <a:off x="6525503" y="5005331"/>
            <a:ext cx="11332995" cy="476442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p:spPr>
        <p:txBody>
          <a:bodyPr lIns="71437" tIns="71437" rIns="71437" bIns="71437" anchor="ctr"/>
          <a:lstStyle/>
          <a:p>
            <a:pPr lvl="0">
              <a:defRPr sz="3600"/>
            </a:pPr>
          </a:p>
        </p:txBody>
      </p:sp>
      <p:grpSp>
        <p:nvGrpSpPr>
          <p:cNvPr id="294" name="Group 294"/>
          <p:cNvGrpSpPr/>
          <p:nvPr/>
        </p:nvGrpSpPr>
        <p:grpSpPr>
          <a:xfrm>
            <a:off x="456133" y="9053496"/>
            <a:ext cx="2932197" cy="2801220"/>
            <a:chOff x="0" y="0"/>
            <a:chExt cx="2932195" cy="2801219"/>
          </a:xfrm>
        </p:grpSpPr>
        <p:sp>
          <p:nvSpPr>
            <p:cNvPr id="285" name="Shape 285"/>
            <p:cNvSpPr/>
            <p:nvPr/>
          </p:nvSpPr>
          <p:spPr>
            <a:xfrm>
              <a:off x="831097" y="753583"/>
              <a:ext cx="1270001" cy="1270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7D014"/>
            </a:solidFill>
            <a:ln w="12700" cap="flat">
              <a:noFill/>
              <a:miter lim="400000"/>
            </a:ln>
            <a:effectLst/>
          </p:spPr>
          <p:txBody>
            <a:bodyPr wrap="square" lIns="0" tIns="0" rIns="0" bIns="0" numCol="1" anchor="ctr">
              <a:noAutofit/>
            </a:bodyPr>
            <a:lstStyle/>
            <a:p>
              <a:pPr lvl="0">
                <a:defRPr sz="3600"/>
              </a:pPr>
            </a:p>
          </p:txBody>
        </p:sp>
        <p:sp>
          <p:nvSpPr>
            <p:cNvPr id="286" name="Shape 286"/>
            <p:cNvSpPr/>
            <p:nvPr/>
          </p:nvSpPr>
          <p:spPr>
            <a:xfrm flipV="1">
              <a:off x="2048766" y="345415"/>
              <a:ext cx="387666" cy="388832"/>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87" name="Shape 287"/>
            <p:cNvSpPr/>
            <p:nvPr/>
          </p:nvSpPr>
          <p:spPr>
            <a:xfrm flipV="1">
              <a:off x="383725" y="1965781"/>
              <a:ext cx="411808" cy="365858"/>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88" name="Shape 288"/>
            <p:cNvSpPr/>
            <p:nvPr/>
          </p:nvSpPr>
          <p:spPr>
            <a:xfrm>
              <a:off x="2166047" y="1965781"/>
              <a:ext cx="396682" cy="396683"/>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89" name="Shape 289"/>
            <p:cNvSpPr/>
            <p:nvPr/>
          </p:nvSpPr>
          <p:spPr>
            <a:xfrm>
              <a:off x="383510" y="365033"/>
              <a:ext cx="412023" cy="369214"/>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90" name="Shape 290"/>
            <p:cNvSpPr/>
            <p:nvPr/>
          </p:nvSpPr>
          <p:spPr>
            <a:xfrm flipV="1">
              <a:off x="0" y="1350014"/>
              <a:ext cx="559375" cy="1"/>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91" name="Shape 291"/>
            <p:cNvSpPr/>
            <p:nvPr/>
          </p:nvSpPr>
          <p:spPr>
            <a:xfrm flipV="1">
              <a:off x="1382558" y="2226720"/>
              <a:ext cx="1" cy="574500"/>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92" name="Shape 292"/>
            <p:cNvSpPr/>
            <p:nvPr/>
          </p:nvSpPr>
          <p:spPr>
            <a:xfrm>
              <a:off x="2372821" y="1349970"/>
              <a:ext cx="559375" cy="1"/>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293" name="Shape 293"/>
            <p:cNvSpPr/>
            <p:nvPr/>
          </p:nvSpPr>
          <p:spPr>
            <a:xfrm flipH="1">
              <a:off x="1382558" y="0"/>
              <a:ext cx="1" cy="550448"/>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grpSp>
      <p:sp>
        <p:nvSpPr>
          <p:cNvPr id="295" name="Shape 295"/>
          <p:cNvSpPr/>
          <p:nvPr/>
        </p:nvSpPr>
        <p:spPr>
          <a:xfrm rot="1285847">
            <a:off x="11205668" y="5117455"/>
            <a:ext cx="7321530" cy="1270001"/>
          </a:xfrm>
          <a:prstGeom prst="rect">
            <a:avLst/>
          </a:prstGeom>
          <a:solidFill/>
          <a:ln w="12700">
            <a:miter lim="400000"/>
          </a:ln>
        </p:spPr>
        <p:txBody>
          <a:bodyPr lIns="0" tIns="0" rIns="0" bIns="0" anchor="ctr"/>
          <a:lstStyle/>
          <a:p>
            <a:pPr lvl="0">
              <a:defRPr sz="3600"/>
            </a:pPr>
          </a:p>
        </p:txBody>
      </p:sp>
      <p:sp>
        <p:nvSpPr>
          <p:cNvPr id="296" name="Shape 296"/>
          <p:cNvSpPr/>
          <p:nvPr/>
        </p:nvSpPr>
        <p:spPr>
          <a:xfrm rot="9295247">
            <a:off x="5849122" y="5169596"/>
            <a:ext cx="6488761" cy="1618423"/>
          </a:xfrm>
          <a:prstGeom prst="rect">
            <a:avLst/>
          </a:prstGeom>
          <a:solidFill/>
          <a:ln w="12700">
            <a:miter lim="400000"/>
          </a:ln>
        </p:spPr>
        <p:txBody>
          <a:bodyPr lIns="0" tIns="0" rIns="0" bIns="0" anchor="ctr"/>
          <a:lstStyle/>
          <a:p>
            <a:pPr lvl="0">
              <a:defRPr sz="3600"/>
            </a:pPr>
          </a:p>
        </p:txBody>
      </p:sp>
      <p:pic>
        <p:nvPicPr>
          <p:cNvPr id="297" name="pasted-image.pdf"/>
          <p:cNvPicPr/>
          <p:nvPr/>
        </p:nvPicPr>
        <p:blipFill>
          <a:blip r:embed="rId4">
            <a:extLst/>
          </a:blip>
          <a:srcRect l="22220" t="0" r="22220" b="0"/>
          <a:stretch>
            <a:fillRect/>
          </a:stretch>
        </p:blipFill>
        <p:spPr>
          <a:xfrm>
            <a:off x="11056937" y="2617574"/>
            <a:ext cx="2244660" cy="2693382"/>
          </a:xfrm>
          <a:prstGeom prst="rect">
            <a:avLst/>
          </a:prstGeom>
          <a:ln w="12700">
            <a:miter lim="400000"/>
          </a:ln>
        </p:spPr>
      </p:pic>
      <p:sp>
        <p:nvSpPr>
          <p:cNvPr id="298" name="Shape 298"/>
          <p:cNvSpPr/>
          <p:nvPr/>
        </p:nvSpPr>
        <p:spPr>
          <a:xfrm flipV="1">
            <a:off x="12291029" y="4270136"/>
            <a:ext cx="742746" cy="1086200"/>
          </a:xfrm>
          <a:prstGeom prst="line">
            <a:avLst/>
          </a:prstGeom>
          <a:ln w="114300">
            <a:solidFill>
              <a:srgbClr val="FFFFFF"/>
            </a:solidFill>
            <a:miter lim="400000"/>
            <a:tailEnd type="triangle"/>
          </a:ln>
        </p:spPr>
        <p:txBody>
          <a:bodyPr lIns="0" tIns="0" rIns="0" bIns="0" anchor="ctr"/>
          <a:lstStyle/>
          <a:p>
            <a:pPr lvl="0">
              <a:defRPr sz="3600"/>
            </a:pPr>
          </a:p>
        </p:txBody>
      </p:sp>
      <p:sp>
        <p:nvSpPr>
          <p:cNvPr id="299" name="Shape 299"/>
          <p:cNvSpPr/>
          <p:nvPr/>
        </p:nvSpPr>
        <p:spPr>
          <a:xfrm flipH="1" flipV="1">
            <a:off x="11644432" y="4495929"/>
            <a:ext cx="681699" cy="872533"/>
          </a:xfrm>
          <a:prstGeom prst="line">
            <a:avLst/>
          </a:prstGeom>
          <a:ln w="114300">
            <a:solidFill>
              <a:srgbClr val="FFFFFF"/>
            </a:solidFill>
            <a:miter lim="400000"/>
            <a:tailEnd type="triangle"/>
          </a:ln>
        </p:spPr>
        <p:txBody>
          <a:bodyPr lIns="0" tIns="0" rIns="0" bIns="0" anchor="ctr"/>
          <a:lstStyle/>
          <a:p>
            <a:pPr lvl="0">
              <a:defRPr sz="3600"/>
            </a:pPr>
          </a:p>
        </p:txBody>
      </p:sp>
      <p:sp>
        <p:nvSpPr>
          <p:cNvPr id="300" name="Shape 300"/>
          <p:cNvSpPr/>
          <p:nvPr/>
        </p:nvSpPr>
        <p:spPr>
          <a:xfrm flipH="1" flipV="1">
            <a:off x="12195828" y="4121733"/>
            <a:ext cx="130303" cy="1245652"/>
          </a:xfrm>
          <a:prstGeom prst="line">
            <a:avLst/>
          </a:prstGeom>
          <a:ln w="114300">
            <a:solidFill>
              <a:srgbClr val="FFFFFF"/>
            </a:solidFill>
            <a:miter lim="400000"/>
            <a:tailEnd type="triangle"/>
          </a:ln>
        </p:spPr>
        <p:txBody>
          <a:bodyPr lIns="0" tIns="0" rIns="0" bIns="0" anchor="ctr"/>
          <a:lstStyle/>
          <a:p>
            <a:pPr lvl="0">
              <a:defRPr sz="3600"/>
            </a:pPr>
          </a:p>
        </p:txBody>
      </p:sp>
      <p:pic>
        <p:nvPicPr>
          <p:cNvPr id="301" name="pasted-image.png"/>
          <p:cNvPicPr/>
          <p:nvPr/>
        </p:nvPicPr>
        <p:blipFill>
          <a:blip r:embed="rId5">
            <a:extLst/>
          </a:blip>
          <a:stretch>
            <a:fillRect/>
          </a:stretch>
        </p:blipFill>
        <p:spPr>
          <a:xfrm>
            <a:off x="1637629" y="7569486"/>
            <a:ext cx="4997850" cy="3244698"/>
          </a:xfrm>
          <a:prstGeom prst="rect">
            <a:avLst/>
          </a:prstGeom>
          <a:ln w="12700">
            <a:miter lim="400000"/>
          </a:ln>
        </p:spPr>
      </p:pic>
      <p:sp>
        <p:nvSpPr>
          <p:cNvPr id="302" name="Shape 302"/>
          <p:cNvSpPr/>
          <p:nvPr/>
        </p:nvSpPr>
        <p:spPr>
          <a:xfrm>
            <a:off x="8176856" y="10526131"/>
            <a:ext cx="8129906"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0000">
                <a:solidFill>
                  <a:srgbClr val="FF2605"/>
                </a:solidFill>
              </a:defRPr>
            </a:lvl1pPr>
          </a:lstStyle>
          <a:p>
            <a:pPr lvl="0">
              <a:defRPr sz="1800">
                <a:solidFill>
                  <a:srgbClr val="000000"/>
                </a:solidFill>
              </a:defRPr>
            </a:pPr>
            <a:r>
              <a:rPr sz="10000">
                <a:solidFill>
                  <a:srgbClr val="FF2605"/>
                </a:solidFill>
              </a:rPr>
              <a:t>ill-conditioned</a:t>
            </a:r>
          </a:p>
        </p:txBody>
      </p:sp>
      <p:sp>
        <p:nvSpPr>
          <p:cNvPr id="303" name="Shape 303"/>
          <p:cNvSpPr/>
          <p:nvPr/>
        </p:nvSpPr>
        <p:spPr>
          <a:xfrm>
            <a:off x="9361444" y="7085012"/>
            <a:ext cx="3155316"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defRPr sz="1800">
                <a:solidFill>
                  <a:srgbClr val="000000"/>
                </a:solidFill>
              </a:defRPr>
            </a:pPr>
            <a:r>
              <a:rPr sz="5000">
                <a:solidFill>
                  <a:srgbClr val="FFFFFF"/>
                </a:solidFill>
              </a:rPr>
              <a:t>solar plane</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302"/>
                                        </p:tgtEl>
                                        <p:attrNameLst>
                                          <p:attrName>style.visibility</p:attrName>
                                        </p:attrNameLst>
                                      </p:cBhvr>
                                      <p:to>
                                        <p:strVal val="visible"/>
                                      </p:to>
                                    </p:set>
                                    <p:animEffect filter="dissolve" transition="in">
                                      <p:cBhvr>
                                        <p:cTn id="7" dur="10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2"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title"/>
          </p:nvPr>
        </p:nvSpPr>
        <p:spPr>
          <a:prstGeom prst="rect">
            <a:avLst/>
          </a:prstGeom>
        </p:spPr>
        <p:txBody>
          <a:bodyPr/>
          <a:lstStyle/>
          <a:p>
            <a:pPr lvl="0">
              <a:defRPr sz="1800">
                <a:solidFill>
                  <a:srgbClr val="000000"/>
                </a:solidFill>
              </a:defRPr>
            </a:pPr>
            <a:r>
              <a:rPr sz="11200">
                <a:solidFill>
                  <a:srgbClr val="FFFFFF"/>
                </a:solidFill>
              </a:rPr>
              <a:t>Mean Light Vector shifts</a:t>
            </a:r>
          </a:p>
        </p:txBody>
      </p:sp>
      <p:sp>
        <p:nvSpPr>
          <p:cNvPr id="308" name="Shape 308"/>
          <p:cNvSpPr/>
          <p:nvPr/>
        </p:nvSpPr>
        <p:spPr>
          <a:xfrm>
            <a:off x="6525503" y="5005331"/>
            <a:ext cx="11332995" cy="476442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p:spPr>
        <p:txBody>
          <a:bodyPr lIns="71437" tIns="71437" rIns="71437" bIns="71437" anchor="ctr"/>
          <a:lstStyle/>
          <a:p>
            <a:pPr lvl="0">
              <a:defRPr sz="3600"/>
            </a:pPr>
          </a:p>
        </p:txBody>
      </p:sp>
      <p:grpSp>
        <p:nvGrpSpPr>
          <p:cNvPr id="318" name="Group 318"/>
          <p:cNvGrpSpPr/>
          <p:nvPr/>
        </p:nvGrpSpPr>
        <p:grpSpPr>
          <a:xfrm>
            <a:off x="3213118" y="7537154"/>
            <a:ext cx="2932197" cy="2801221"/>
            <a:chOff x="0" y="0"/>
            <a:chExt cx="2932195" cy="2801219"/>
          </a:xfrm>
        </p:grpSpPr>
        <p:sp>
          <p:nvSpPr>
            <p:cNvPr id="309" name="Shape 309"/>
            <p:cNvSpPr/>
            <p:nvPr/>
          </p:nvSpPr>
          <p:spPr>
            <a:xfrm>
              <a:off x="831097" y="753583"/>
              <a:ext cx="1270001" cy="1270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7D014"/>
            </a:solidFill>
            <a:ln w="12700" cap="flat">
              <a:noFill/>
              <a:miter lim="400000"/>
            </a:ln>
            <a:effectLst/>
          </p:spPr>
          <p:txBody>
            <a:bodyPr wrap="square" lIns="0" tIns="0" rIns="0" bIns="0" numCol="1" anchor="ctr">
              <a:noAutofit/>
            </a:bodyPr>
            <a:lstStyle/>
            <a:p>
              <a:pPr lvl="0">
                <a:defRPr sz="3600"/>
              </a:pPr>
            </a:p>
          </p:txBody>
        </p:sp>
        <p:sp>
          <p:nvSpPr>
            <p:cNvPr id="310" name="Shape 310"/>
            <p:cNvSpPr/>
            <p:nvPr/>
          </p:nvSpPr>
          <p:spPr>
            <a:xfrm flipV="1">
              <a:off x="2048766" y="345415"/>
              <a:ext cx="387666" cy="388832"/>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311" name="Shape 311"/>
            <p:cNvSpPr/>
            <p:nvPr/>
          </p:nvSpPr>
          <p:spPr>
            <a:xfrm flipV="1">
              <a:off x="383725" y="1965781"/>
              <a:ext cx="411808" cy="365858"/>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312" name="Shape 312"/>
            <p:cNvSpPr/>
            <p:nvPr/>
          </p:nvSpPr>
          <p:spPr>
            <a:xfrm>
              <a:off x="2166047" y="1965781"/>
              <a:ext cx="396682" cy="396683"/>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313" name="Shape 313"/>
            <p:cNvSpPr/>
            <p:nvPr/>
          </p:nvSpPr>
          <p:spPr>
            <a:xfrm>
              <a:off x="383510" y="365033"/>
              <a:ext cx="412023" cy="369214"/>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314" name="Shape 314"/>
            <p:cNvSpPr/>
            <p:nvPr/>
          </p:nvSpPr>
          <p:spPr>
            <a:xfrm flipV="1">
              <a:off x="0" y="1350014"/>
              <a:ext cx="559375" cy="1"/>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315" name="Shape 315"/>
            <p:cNvSpPr/>
            <p:nvPr/>
          </p:nvSpPr>
          <p:spPr>
            <a:xfrm flipV="1">
              <a:off x="1382558" y="2226720"/>
              <a:ext cx="1" cy="574500"/>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316" name="Shape 316"/>
            <p:cNvSpPr/>
            <p:nvPr/>
          </p:nvSpPr>
          <p:spPr>
            <a:xfrm>
              <a:off x="2372821" y="1349970"/>
              <a:ext cx="559375" cy="1"/>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317" name="Shape 317"/>
            <p:cNvSpPr/>
            <p:nvPr/>
          </p:nvSpPr>
          <p:spPr>
            <a:xfrm flipH="1">
              <a:off x="1382558" y="0"/>
              <a:ext cx="1" cy="550448"/>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grpSp>
      <p:sp>
        <p:nvSpPr>
          <p:cNvPr id="319" name="Shape 319"/>
          <p:cNvSpPr/>
          <p:nvPr/>
        </p:nvSpPr>
        <p:spPr>
          <a:xfrm rot="1285847">
            <a:off x="11205668" y="5117455"/>
            <a:ext cx="7321530" cy="1270001"/>
          </a:xfrm>
          <a:prstGeom prst="rect">
            <a:avLst/>
          </a:prstGeom>
          <a:solidFill/>
          <a:ln w="12700">
            <a:miter lim="400000"/>
          </a:ln>
        </p:spPr>
        <p:txBody>
          <a:bodyPr lIns="0" tIns="0" rIns="0" bIns="0" anchor="ctr"/>
          <a:lstStyle/>
          <a:p>
            <a:pPr lvl="0">
              <a:defRPr sz="3600"/>
            </a:pPr>
          </a:p>
        </p:txBody>
      </p:sp>
      <p:sp>
        <p:nvSpPr>
          <p:cNvPr id="320" name="Shape 320"/>
          <p:cNvSpPr/>
          <p:nvPr/>
        </p:nvSpPr>
        <p:spPr>
          <a:xfrm rot="9295247">
            <a:off x="5849122" y="5169596"/>
            <a:ext cx="6488761" cy="1618423"/>
          </a:xfrm>
          <a:prstGeom prst="rect">
            <a:avLst/>
          </a:prstGeom>
          <a:solidFill/>
          <a:ln w="12700">
            <a:miter lim="400000"/>
          </a:ln>
        </p:spPr>
        <p:txBody>
          <a:bodyPr lIns="0" tIns="0" rIns="0" bIns="0" anchor="ctr"/>
          <a:lstStyle/>
          <a:p>
            <a:pPr lvl="0">
              <a:defRPr sz="3600"/>
            </a:pPr>
          </a:p>
        </p:txBody>
      </p:sp>
      <p:sp>
        <p:nvSpPr>
          <p:cNvPr id="321" name="Shape 321"/>
          <p:cNvSpPr/>
          <p:nvPr/>
        </p:nvSpPr>
        <p:spPr>
          <a:xfrm>
            <a:off x="12291029" y="5356335"/>
            <a:ext cx="6072916" cy="2520857"/>
          </a:xfrm>
          <a:prstGeom prst="line">
            <a:avLst/>
          </a:prstGeom>
          <a:ln w="114300">
            <a:solidFill>
              <a:srgbClr val="FFFFFF"/>
            </a:solidFill>
            <a:miter lim="400000"/>
            <a:tailEnd type="triangle"/>
          </a:ln>
        </p:spPr>
        <p:txBody>
          <a:bodyPr lIns="0" tIns="0" rIns="0" bIns="0" anchor="ctr"/>
          <a:lstStyle/>
          <a:p>
            <a:pPr lvl="0">
              <a:defRPr sz="3600"/>
            </a:pPr>
          </a:p>
        </p:txBody>
      </p:sp>
      <p:sp>
        <p:nvSpPr>
          <p:cNvPr id="322" name="Shape 322"/>
          <p:cNvSpPr/>
          <p:nvPr/>
        </p:nvSpPr>
        <p:spPr>
          <a:xfrm flipH="1">
            <a:off x="6222361" y="5368461"/>
            <a:ext cx="6103770" cy="2843671"/>
          </a:xfrm>
          <a:prstGeom prst="line">
            <a:avLst/>
          </a:prstGeom>
          <a:ln w="114300">
            <a:solidFill>
              <a:srgbClr val="FFFFFF"/>
            </a:solidFill>
            <a:miter lim="400000"/>
            <a:tailEnd type="triangle"/>
          </a:ln>
        </p:spPr>
        <p:txBody>
          <a:bodyPr lIns="0" tIns="0" rIns="0" bIns="0" anchor="ctr"/>
          <a:lstStyle/>
          <a:p>
            <a:pPr lvl="0">
              <a:defRPr sz="3600"/>
            </a:pPr>
          </a:p>
        </p:txBody>
      </p:sp>
      <p:sp>
        <p:nvSpPr>
          <p:cNvPr id="323" name="Shape 323"/>
          <p:cNvSpPr/>
          <p:nvPr/>
        </p:nvSpPr>
        <p:spPr>
          <a:xfrm>
            <a:off x="12326129" y="5367384"/>
            <a:ext cx="1363067" cy="4865667"/>
          </a:xfrm>
          <a:prstGeom prst="line">
            <a:avLst/>
          </a:prstGeom>
          <a:ln w="114300">
            <a:solidFill>
              <a:srgbClr val="FFFFFF"/>
            </a:solidFill>
            <a:miter lim="400000"/>
            <a:tailEnd type="triangle"/>
          </a:ln>
        </p:spPr>
        <p:txBody>
          <a:bodyPr lIns="0" tIns="0" rIns="0" bIns="0" anchor="ctr"/>
          <a:lstStyle/>
          <a:p>
            <a:pPr lvl="0">
              <a:defRPr sz="3600"/>
            </a:pPr>
          </a:p>
        </p:txBody>
      </p:sp>
      <p:sp>
        <p:nvSpPr>
          <p:cNvPr id="324" name="Shape 324"/>
          <p:cNvSpPr/>
          <p:nvPr/>
        </p:nvSpPr>
        <p:spPr>
          <a:xfrm>
            <a:off x="9361444" y="7085012"/>
            <a:ext cx="3155316"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defRPr sz="1800">
                <a:solidFill>
                  <a:srgbClr val="000000"/>
                </a:solidFill>
              </a:defRPr>
            </a:pPr>
            <a:r>
              <a:rPr sz="5000">
                <a:solidFill>
                  <a:srgbClr val="FFFFFF"/>
                </a:solidFill>
              </a:rPr>
              <a:t>solar plane</a:t>
            </a:r>
          </a:p>
        </p:txBody>
      </p:sp>
      <p:pic>
        <p:nvPicPr>
          <p:cNvPr id="325" name="pasted-image.pdf"/>
          <p:cNvPicPr/>
          <p:nvPr/>
        </p:nvPicPr>
        <p:blipFill>
          <a:blip r:embed="rId4">
            <a:extLst/>
          </a:blip>
          <a:srcRect l="22220" t="0" r="22220" b="0"/>
          <a:stretch>
            <a:fillRect/>
          </a:stretch>
        </p:blipFill>
        <p:spPr>
          <a:xfrm>
            <a:off x="11056937" y="2617574"/>
            <a:ext cx="2244660" cy="2693382"/>
          </a:xfrm>
          <a:prstGeom prst="rect">
            <a:avLst/>
          </a:prstGeom>
          <a:ln w="12700">
            <a:miter lim="400000"/>
          </a:ln>
        </p:spPr>
      </p:pic>
    </p:spTree>
  </p:cSld>
  <p:clrMapOvr>
    <a:masterClrMapping/>
  </p:clrMapOvr>
  <p:transition spd="slow" advClick="1">
    <p:dissolve/>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 name="Shape 66"/>
          <p:cNvSpPr/>
          <p:nvPr>
            <p:ph type="title"/>
          </p:nvPr>
        </p:nvSpPr>
        <p:spPr>
          <a:prstGeom prst="rect">
            <a:avLst/>
          </a:prstGeom>
        </p:spPr>
        <p:txBody>
          <a:bodyPr/>
          <a:lstStyle/>
          <a:p>
            <a:pPr lvl="0">
              <a:defRPr sz="1800">
                <a:solidFill>
                  <a:srgbClr val="000000"/>
                </a:solidFill>
              </a:defRPr>
            </a:pPr>
            <a:r>
              <a:rPr sz="8000">
                <a:solidFill>
                  <a:srgbClr val="FFFFFF"/>
                </a:solidFill>
              </a:rPr>
              <a:t>Photometric Stereo</a:t>
            </a:r>
          </a:p>
        </p:txBody>
      </p:sp>
      <p:pic>
        <p:nvPicPr>
          <p:cNvPr id="67" name="pasted-image.pdf"/>
          <p:cNvPicPr/>
          <p:nvPr/>
        </p:nvPicPr>
        <p:blipFill>
          <a:blip r:embed="rId3">
            <a:extLst/>
          </a:blip>
          <a:srcRect l="22220" t="0" r="22220" b="0"/>
          <a:stretch>
            <a:fillRect/>
          </a:stretch>
        </p:blipFill>
        <p:spPr>
          <a:xfrm>
            <a:off x="1045028" y="5790790"/>
            <a:ext cx="3502633" cy="4202833"/>
          </a:xfrm>
          <a:prstGeom prst="rect">
            <a:avLst/>
          </a:prstGeom>
          <a:ln w="12700">
            <a:miter lim="400000"/>
          </a:ln>
        </p:spPr>
      </p:pic>
      <p:pic>
        <p:nvPicPr>
          <p:cNvPr id="68" name="pasted-image.pdf"/>
          <p:cNvPicPr/>
          <p:nvPr/>
        </p:nvPicPr>
        <p:blipFill>
          <a:blip r:embed="rId4">
            <a:extLst/>
          </a:blip>
          <a:srcRect l="22316" t="0" r="22316" b="0"/>
          <a:stretch>
            <a:fillRect/>
          </a:stretch>
        </p:blipFill>
        <p:spPr>
          <a:xfrm>
            <a:off x="4836675" y="5790790"/>
            <a:ext cx="3490510" cy="4202833"/>
          </a:xfrm>
          <a:prstGeom prst="rect">
            <a:avLst/>
          </a:prstGeom>
          <a:ln w="12700">
            <a:miter lim="400000"/>
          </a:ln>
        </p:spPr>
      </p:pic>
      <p:pic>
        <p:nvPicPr>
          <p:cNvPr id="69" name="pasted-image.pdf"/>
          <p:cNvPicPr/>
          <p:nvPr/>
        </p:nvPicPr>
        <p:blipFill>
          <a:blip r:embed="rId5">
            <a:extLst/>
          </a:blip>
          <a:srcRect l="22496" t="0" r="22496" b="0"/>
          <a:stretch>
            <a:fillRect/>
          </a:stretch>
        </p:blipFill>
        <p:spPr>
          <a:xfrm>
            <a:off x="8616018" y="5790790"/>
            <a:ext cx="3467819" cy="4202833"/>
          </a:xfrm>
          <a:prstGeom prst="rect">
            <a:avLst/>
          </a:prstGeom>
          <a:ln w="12700">
            <a:miter lim="400000"/>
          </a:ln>
        </p:spPr>
      </p:pic>
      <p:pic>
        <p:nvPicPr>
          <p:cNvPr id="70" name="pasted-image.pdf"/>
          <p:cNvPicPr/>
          <p:nvPr/>
        </p:nvPicPr>
        <p:blipFill>
          <a:blip r:embed="rId6">
            <a:extLst/>
          </a:blip>
          <a:stretch>
            <a:fillRect/>
          </a:stretch>
        </p:blipFill>
        <p:spPr>
          <a:xfrm>
            <a:off x="18584065" y="5473126"/>
            <a:ext cx="3568628" cy="4838235"/>
          </a:xfrm>
          <a:prstGeom prst="rect">
            <a:avLst/>
          </a:prstGeom>
          <a:ln w="12700">
            <a:miter lim="400000"/>
          </a:ln>
        </p:spPr>
      </p:pic>
      <p:pic>
        <p:nvPicPr>
          <p:cNvPr id="71" name="normalMap.jpg"/>
          <p:cNvPicPr/>
          <p:nvPr/>
        </p:nvPicPr>
        <p:blipFill>
          <a:blip r:embed="rId7">
            <a:extLst/>
          </a:blip>
          <a:stretch>
            <a:fillRect/>
          </a:stretch>
        </p:blipFill>
        <p:spPr>
          <a:xfrm>
            <a:off x="21652570" y="5015372"/>
            <a:ext cx="1354139" cy="1354138"/>
          </a:xfrm>
          <a:prstGeom prst="rect">
            <a:avLst/>
          </a:prstGeom>
          <a:ln w="12700">
            <a:miter lim="400000"/>
          </a:ln>
        </p:spPr>
      </p:pic>
      <p:sp>
        <p:nvSpPr>
          <p:cNvPr id="72" name="Shape 72"/>
          <p:cNvSpPr/>
          <p:nvPr/>
        </p:nvSpPr>
        <p:spPr>
          <a:xfrm>
            <a:off x="13438323" y="7439805"/>
            <a:ext cx="79057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a:t>
            </a:r>
          </a:p>
        </p:txBody>
      </p:sp>
      <p:sp>
        <p:nvSpPr>
          <p:cNvPr id="73" name="Shape 73"/>
          <p:cNvSpPr/>
          <p:nvPr/>
        </p:nvSpPr>
        <p:spPr>
          <a:xfrm>
            <a:off x="15649691" y="7892243"/>
            <a:ext cx="1569144" cy="1"/>
          </a:xfrm>
          <a:prstGeom prst="line">
            <a:avLst/>
          </a:prstGeom>
          <a:ln w="25400">
            <a:solidFill>
              <a:srgbClr val="FFFFFF"/>
            </a:solidFill>
            <a:miter lim="400000"/>
            <a:tailEnd type="triangle"/>
          </a:ln>
        </p:spPr>
        <p:txBody>
          <a:bodyPr lIns="71437" tIns="71437" rIns="71437" bIns="71437" anchor="ctr"/>
          <a:lstStyle/>
          <a:p>
            <a:pPr lvl="0">
              <a:defRPr sz="3600"/>
            </a:pPr>
          </a:p>
        </p:txBody>
      </p:sp>
      <p:sp>
        <p:nvSpPr>
          <p:cNvPr id="74" name="Shape 74"/>
          <p:cNvSpPr/>
          <p:nvPr/>
        </p:nvSpPr>
        <p:spPr>
          <a:xfrm>
            <a:off x="17967760" y="4092475"/>
            <a:ext cx="480123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Surface normals</a:t>
            </a:r>
          </a:p>
        </p:txBody>
      </p:sp>
      <p:sp>
        <p:nvSpPr>
          <p:cNvPr id="75" name="Shape 75"/>
          <p:cNvSpPr/>
          <p:nvPr/>
        </p:nvSpPr>
        <p:spPr>
          <a:xfrm>
            <a:off x="1996045" y="3965475"/>
            <a:ext cx="11225531"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Images of object under</a:t>
            </a:r>
            <a:endParaRPr sz="5000">
              <a:solidFill>
                <a:srgbClr val="FFFFFF"/>
              </a:solidFill>
            </a:endParaRPr>
          </a:p>
          <a:p>
            <a:pPr lvl="0">
              <a:defRPr sz="1800">
                <a:solidFill>
                  <a:srgbClr val="000000"/>
                </a:solidFill>
              </a:defRPr>
            </a:pPr>
            <a:r>
              <a:rPr sz="5000">
                <a:solidFill>
                  <a:srgbClr val="FFFFFF"/>
                </a:solidFill>
              </a:rPr>
              <a:t>different light directions (point sources)</a:t>
            </a:r>
          </a:p>
        </p:txBody>
      </p:sp>
      <p:sp>
        <p:nvSpPr>
          <p:cNvPr id="76" name="Shape 76"/>
          <p:cNvSpPr/>
          <p:nvPr/>
        </p:nvSpPr>
        <p:spPr>
          <a:xfrm>
            <a:off x="18702775" y="10412486"/>
            <a:ext cx="3331211"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 albedo</a:t>
            </a:r>
            <a:endParaRPr sz="5000">
              <a:solidFill>
                <a:srgbClr val="FFFFFF"/>
              </a:solidFill>
            </a:endParaRPr>
          </a:p>
          <a:p>
            <a:pPr lvl="0">
              <a:defRPr sz="1800">
                <a:solidFill>
                  <a:srgbClr val="000000"/>
                </a:solidFill>
              </a:defRPr>
            </a:pPr>
            <a:r>
              <a:rPr sz="5000">
                <a:solidFill>
                  <a:srgbClr val="FFFFFF"/>
                </a:solidFill>
              </a:rPr>
              <a:t>(unlit color)</a:t>
            </a:r>
          </a:p>
        </p:txBody>
      </p:sp>
      <p:sp>
        <p:nvSpPr>
          <p:cNvPr id="77" name="Shape 77"/>
          <p:cNvSpPr/>
          <p:nvPr/>
        </p:nvSpPr>
        <p:spPr>
          <a:xfrm>
            <a:off x="13526074" y="12788238"/>
            <a:ext cx="10448608" cy="523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2500"/>
            </a:lvl1pPr>
          </a:lstStyle>
          <a:p>
            <a:pPr lvl="0">
              <a:defRPr sz="1800">
                <a:solidFill>
                  <a:srgbClr val="000000"/>
                </a:solidFill>
              </a:defRPr>
            </a:pPr>
            <a:r>
              <a:rPr sz="2500">
                <a:solidFill>
                  <a:srgbClr val="FFFFFF"/>
                </a:solidFill>
              </a:rPr>
              <a:t>Images: Neel Joshi, Ira Kemelmacher, Ian Simon (CSE 455, Winter 2010)</a:t>
            </a:r>
          </a:p>
        </p:txBody>
      </p:sp>
    </p:spTree>
  </p:cSld>
  <p:clrMapOvr>
    <a:masterClrMapping/>
  </p:clrMapOvr>
  <p:transition spd="fast" advClick="1">
    <p:dissolve/>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title"/>
          </p:nvPr>
        </p:nvSpPr>
        <p:spPr>
          <a:prstGeom prst="rect">
            <a:avLst/>
          </a:prstGeom>
        </p:spPr>
        <p:txBody>
          <a:bodyPr/>
          <a:lstStyle>
            <a:lvl1pPr>
              <a:defRPr sz="8800"/>
            </a:lvl1pPr>
          </a:lstStyle>
          <a:p>
            <a:pPr lvl="0">
              <a:defRPr sz="1800">
                <a:solidFill>
                  <a:srgbClr val="000000"/>
                </a:solidFill>
              </a:defRPr>
            </a:pPr>
            <a:r>
              <a:rPr sz="8800">
                <a:solidFill>
                  <a:srgbClr val="FFFFFF"/>
                </a:solidFill>
              </a:rPr>
              <a:t>Mean Light Vector shifts - partly cloudy day</a:t>
            </a:r>
          </a:p>
        </p:txBody>
      </p:sp>
      <p:sp>
        <p:nvSpPr>
          <p:cNvPr id="330" name="Shape 330"/>
          <p:cNvSpPr/>
          <p:nvPr/>
        </p:nvSpPr>
        <p:spPr>
          <a:xfrm>
            <a:off x="6525503" y="5005331"/>
            <a:ext cx="11332995" cy="476442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p:spPr>
        <p:txBody>
          <a:bodyPr lIns="71437" tIns="71437" rIns="71437" bIns="71437" anchor="ctr"/>
          <a:lstStyle/>
          <a:p>
            <a:pPr lvl="0">
              <a:defRPr sz="3600"/>
            </a:pPr>
          </a:p>
        </p:txBody>
      </p:sp>
      <p:grpSp>
        <p:nvGrpSpPr>
          <p:cNvPr id="340" name="Group 340"/>
          <p:cNvGrpSpPr/>
          <p:nvPr/>
        </p:nvGrpSpPr>
        <p:grpSpPr>
          <a:xfrm>
            <a:off x="3213118" y="7537154"/>
            <a:ext cx="2932197" cy="2801221"/>
            <a:chOff x="0" y="0"/>
            <a:chExt cx="2932195" cy="2801219"/>
          </a:xfrm>
        </p:grpSpPr>
        <p:sp>
          <p:nvSpPr>
            <p:cNvPr id="331" name="Shape 331"/>
            <p:cNvSpPr/>
            <p:nvPr/>
          </p:nvSpPr>
          <p:spPr>
            <a:xfrm>
              <a:off x="831097" y="753583"/>
              <a:ext cx="1270001" cy="1270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7D014"/>
            </a:solidFill>
            <a:ln w="12700" cap="flat">
              <a:noFill/>
              <a:miter lim="400000"/>
            </a:ln>
            <a:effectLst/>
          </p:spPr>
          <p:txBody>
            <a:bodyPr wrap="square" lIns="0" tIns="0" rIns="0" bIns="0" numCol="1" anchor="ctr">
              <a:noAutofit/>
            </a:bodyPr>
            <a:lstStyle/>
            <a:p>
              <a:pPr lvl="0">
                <a:defRPr sz="3600"/>
              </a:pPr>
            </a:p>
          </p:txBody>
        </p:sp>
        <p:sp>
          <p:nvSpPr>
            <p:cNvPr id="332" name="Shape 332"/>
            <p:cNvSpPr/>
            <p:nvPr/>
          </p:nvSpPr>
          <p:spPr>
            <a:xfrm flipV="1">
              <a:off x="2048766" y="345415"/>
              <a:ext cx="387666" cy="388832"/>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333" name="Shape 333"/>
            <p:cNvSpPr/>
            <p:nvPr/>
          </p:nvSpPr>
          <p:spPr>
            <a:xfrm flipV="1">
              <a:off x="383725" y="1965781"/>
              <a:ext cx="411808" cy="365858"/>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334" name="Shape 334"/>
            <p:cNvSpPr/>
            <p:nvPr/>
          </p:nvSpPr>
          <p:spPr>
            <a:xfrm>
              <a:off x="2166047" y="1965781"/>
              <a:ext cx="396682" cy="396683"/>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335" name="Shape 335"/>
            <p:cNvSpPr/>
            <p:nvPr/>
          </p:nvSpPr>
          <p:spPr>
            <a:xfrm>
              <a:off x="383510" y="365033"/>
              <a:ext cx="412023" cy="369214"/>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336" name="Shape 336"/>
            <p:cNvSpPr/>
            <p:nvPr/>
          </p:nvSpPr>
          <p:spPr>
            <a:xfrm flipV="1">
              <a:off x="0" y="1350014"/>
              <a:ext cx="559375" cy="1"/>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337" name="Shape 337"/>
            <p:cNvSpPr/>
            <p:nvPr/>
          </p:nvSpPr>
          <p:spPr>
            <a:xfrm flipV="1">
              <a:off x="1382558" y="2226720"/>
              <a:ext cx="1" cy="574500"/>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338" name="Shape 338"/>
            <p:cNvSpPr/>
            <p:nvPr/>
          </p:nvSpPr>
          <p:spPr>
            <a:xfrm>
              <a:off x="2372821" y="1349970"/>
              <a:ext cx="559375" cy="1"/>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339" name="Shape 339"/>
            <p:cNvSpPr/>
            <p:nvPr/>
          </p:nvSpPr>
          <p:spPr>
            <a:xfrm flipH="1">
              <a:off x="1382558" y="0"/>
              <a:ext cx="1" cy="550448"/>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grpSp>
      <p:sp>
        <p:nvSpPr>
          <p:cNvPr id="341" name="Shape 341"/>
          <p:cNvSpPr/>
          <p:nvPr/>
        </p:nvSpPr>
        <p:spPr>
          <a:xfrm rot="1285847">
            <a:off x="11205668" y="5117455"/>
            <a:ext cx="7321530" cy="1270001"/>
          </a:xfrm>
          <a:prstGeom prst="rect">
            <a:avLst/>
          </a:prstGeom>
          <a:solidFill/>
          <a:ln w="12700">
            <a:miter lim="400000"/>
          </a:ln>
        </p:spPr>
        <p:txBody>
          <a:bodyPr lIns="0" tIns="0" rIns="0" bIns="0" anchor="ctr"/>
          <a:lstStyle/>
          <a:p>
            <a:pPr lvl="0">
              <a:defRPr sz="3600"/>
            </a:pPr>
          </a:p>
        </p:txBody>
      </p:sp>
      <p:sp>
        <p:nvSpPr>
          <p:cNvPr id="342" name="Shape 342"/>
          <p:cNvSpPr/>
          <p:nvPr/>
        </p:nvSpPr>
        <p:spPr>
          <a:xfrm rot="9295247">
            <a:off x="5849122" y="5169596"/>
            <a:ext cx="6488761" cy="1618423"/>
          </a:xfrm>
          <a:prstGeom prst="rect">
            <a:avLst/>
          </a:prstGeom>
          <a:solidFill/>
          <a:ln w="12700">
            <a:miter lim="400000"/>
          </a:ln>
        </p:spPr>
        <p:txBody>
          <a:bodyPr lIns="0" tIns="0" rIns="0" bIns="0" anchor="ctr"/>
          <a:lstStyle/>
          <a:p>
            <a:pPr lvl="0">
              <a:defRPr sz="3600"/>
            </a:pPr>
          </a:p>
        </p:txBody>
      </p:sp>
      <p:sp>
        <p:nvSpPr>
          <p:cNvPr id="343" name="Shape 343"/>
          <p:cNvSpPr/>
          <p:nvPr/>
        </p:nvSpPr>
        <p:spPr>
          <a:xfrm>
            <a:off x="12291029" y="5356335"/>
            <a:ext cx="6072916" cy="2520857"/>
          </a:xfrm>
          <a:prstGeom prst="line">
            <a:avLst/>
          </a:prstGeom>
          <a:ln w="114300">
            <a:solidFill>
              <a:srgbClr val="FFFFFF"/>
            </a:solidFill>
            <a:miter lim="400000"/>
            <a:tailEnd type="triangle"/>
          </a:ln>
        </p:spPr>
        <p:txBody>
          <a:bodyPr lIns="0" tIns="0" rIns="0" bIns="0" anchor="ctr"/>
          <a:lstStyle/>
          <a:p>
            <a:pPr lvl="0">
              <a:defRPr sz="3600"/>
            </a:pPr>
          </a:p>
        </p:txBody>
      </p:sp>
      <p:sp>
        <p:nvSpPr>
          <p:cNvPr id="344" name="Shape 344"/>
          <p:cNvSpPr/>
          <p:nvPr/>
        </p:nvSpPr>
        <p:spPr>
          <a:xfrm flipH="1">
            <a:off x="6222361" y="5368461"/>
            <a:ext cx="6103770" cy="2843671"/>
          </a:xfrm>
          <a:prstGeom prst="line">
            <a:avLst/>
          </a:prstGeom>
          <a:ln w="114300">
            <a:solidFill>
              <a:srgbClr val="FFFFFF"/>
            </a:solidFill>
            <a:miter lim="400000"/>
            <a:tailEnd type="triangle"/>
          </a:ln>
        </p:spPr>
        <p:txBody>
          <a:bodyPr lIns="0" tIns="0" rIns="0" bIns="0" anchor="ctr"/>
          <a:lstStyle/>
          <a:p>
            <a:pPr lvl="0">
              <a:defRPr sz="3600"/>
            </a:pPr>
          </a:p>
        </p:txBody>
      </p:sp>
      <p:sp>
        <p:nvSpPr>
          <p:cNvPr id="345" name="Shape 345"/>
          <p:cNvSpPr/>
          <p:nvPr/>
        </p:nvSpPr>
        <p:spPr>
          <a:xfrm>
            <a:off x="12326129" y="5367384"/>
            <a:ext cx="1363067" cy="4865667"/>
          </a:xfrm>
          <a:prstGeom prst="line">
            <a:avLst/>
          </a:prstGeom>
          <a:ln w="114300">
            <a:solidFill>
              <a:srgbClr val="BBBBBB"/>
            </a:solidFill>
            <a:prstDash val="sysDot"/>
            <a:miter lim="400000"/>
            <a:tailEnd type="triangle"/>
          </a:ln>
        </p:spPr>
        <p:txBody>
          <a:bodyPr lIns="0" tIns="0" rIns="0" bIns="0" anchor="ctr"/>
          <a:lstStyle/>
          <a:p>
            <a:pPr lvl="0">
              <a:defRPr sz="3600"/>
            </a:pPr>
          </a:p>
        </p:txBody>
      </p:sp>
      <p:sp>
        <p:nvSpPr>
          <p:cNvPr id="346" name="Shape 346"/>
          <p:cNvSpPr/>
          <p:nvPr/>
        </p:nvSpPr>
        <p:spPr>
          <a:xfrm>
            <a:off x="12326130" y="5367384"/>
            <a:ext cx="2167186" cy="3647999"/>
          </a:xfrm>
          <a:prstGeom prst="line">
            <a:avLst/>
          </a:prstGeom>
          <a:ln w="114300">
            <a:solidFill>
              <a:srgbClr val="FFFFFF"/>
            </a:solidFill>
            <a:miter lim="400000"/>
            <a:tailEnd type="triangle"/>
          </a:ln>
        </p:spPr>
        <p:txBody>
          <a:bodyPr lIns="0" tIns="0" rIns="0" bIns="0" anchor="ctr"/>
          <a:lstStyle/>
          <a:p>
            <a:pPr lvl="0">
              <a:defRPr sz="3600"/>
            </a:pPr>
          </a:p>
        </p:txBody>
      </p:sp>
      <p:pic>
        <p:nvPicPr>
          <p:cNvPr id="347" name="pasted-image.png"/>
          <p:cNvPicPr/>
          <p:nvPr/>
        </p:nvPicPr>
        <p:blipFill>
          <a:blip r:embed="rId4">
            <a:extLst/>
          </a:blip>
          <a:stretch>
            <a:fillRect/>
          </a:stretch>
        </p:blipFill>
        <p:spPr>
          <a:xfrm>
            <a:off x="12068222" y="10191725"/>
            <a:ext cx="4997850" cy="3244699"/>
          </a:xfrm>
          <a:prstGeom prst="rect">
            <a:avLst/>
          </a:prstGeom>
          <a:ln w="12700">
            <a:miter lim="400000"/>
          </a:ln>
        </p:spPr>
      </p:pic>
      <p:sp>
        <p:nvSpPr>
          <p:cNvPr id="348" name="Shape 348"/>
          <p:cNvSpPr/>
          <p:nvPr/>
        </p:nvSpPr>
        <p:spPr>
          <a:xfrm flipV="1">
            <a:off x="13624738" y="8343900"/>
            <a:ext cx="419930" cy="1231975"/>
          </a:xfrm>
          <a:prstGeom prst="line">
            <a:avLst/>
          </a:prstGeom>
          <a:ln w="114300">
            <a:solidFill>
              <a:srgbClr val="D9D9D9"/>
            </a:solidFill>
            <a:prstDash val="sysDot"/>
            <a:miter lim="400000"/>
          </a:ln>
        </p:spPr>
        <p:txBody>
          <a:bodyPr lIns="0" tIns="0" rIns="0" bIns="0" anchor="ctr"/>
          <a:lstStyle/>
          <a:p>
            <a:pPr lvl="0">
              <a:defRPr sz="3600"/>
            </a:pPr>
          </a:p>
        </p:txBody>
      </p:sp>
      <p:sp>
        <p:nvSpPr>
          <p:cNvPr id="349" name="Shape 349"/>
          <p:cNvSpPr/>
          <p:nvPr/>
        </p:nvSpPr>
        <p:spPr>
          <a:xfrm>
            <a:off x="1577766" y="3130733"/>
            <a:ext cx="8908416"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0000">
                <a:solidFill>
                  <a:srgbClr val="00F600"/>
                </a:solidFill>
              </a:defRPr>
            </a:lvl1pPr>
          </a:lstStyle>
          <a:p>
            <a:pPr lvl="0">
              <a:defRPr sz="1800">
                <a:solidFill>
                  <a:srgbClr val="000000"/>
                </a:solidFill>
              </a:defRPr>
            </a:pPr>
            <a:r>
              <a:rPr sz="10000">
                <a:solidFill>
                  <a:srgbClr val="00F600"/>
                </a:solidFill>
              </a:rPr>
              <a:t>Better behaved</a:t>
            </a:r>
          </a:p>
        </p:txBody>
      </p:sp>
      <p:sp>
        <p:nvSpPr>
          <p:cNvPr id="350" name="Shape 350"/>
          <p:cNvSpPr/>
          <p:nvPr/>
        </p:nvSpPr>
        <p:spPr>
          <a:xfrm>
            <a:off x="14640747" y="5300017"/>
            <a:ext cx="523748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out-of-plane shifts</a:t>
            </a:r>
          </a:p>
        </p:txBody>
      </p:sp>
      <p:sp>
        <p:nvSpPr>
          <p:cNvPr id="351" name="Shape 351"/>
          <p:cNvSpPr/>
          <p:nvPr/>
        </p:nvSpPr>
        <p:spPr>
          <a:xfrm>
            <a:off x="9361444" y="7085012"/>
            <a:ext cx="3155316"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defRPr sz="1800">
                <a:solidFill>
                  <a:srgbClr val="000000"/>
                </a:solidFill>
              </a:defRPr>
            </a:pPr>
            <a:r>
              <a:rPr sz="5000">
                <a:solidFill>
                  <a:srgbClr val="FFFFFF"/>
                </a:solidFill>
              </a:rPr>
              <a:t>solar plane</a:t>
            </a:r>
          </a:p>
        </p:txBody>
      </p:sp>
      <p:pic>
        <p:nvPicPr>
          <p:cNvPr id="352" name="pasted-image.pdf"/>
          <p:cNvPicPr/>
          <p:nvPr/>
        </p:nvPicPr>
        <p:blipFill>
          <a:blip r:embed="rId5">
            <a:extLst/>
          </a:blip>
          <a:srcRect l="22220" t="0" r="22220" b="0"/>
          <a:stretch>
            <a:fillRect/>
          </a:stretch>
        </p:blipFill>
        <p:spPr>
          <a:xfrm>
            <a:off x="11056937" y="2617574"/>
            <a:ext cx="2244660" cy="2693382"/>
          </a:xfrm>
          <a:prstGeom prst="rect">
            <a:avLst/>
          </a:prstGeom>
          <a:ln w="12700">
            <a:miter lim="400000"/>
          </a:ln>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349"/>
                                        </p:tgtEl>
                                        <p:attrNameLst>
                                          <p:attrName>style.visibility</p:attrName>
                                        </p:attrNameLst>
                                      </p:cBhvr>
                                      <p:to>
                                        <p:strVal val="visible"/>
                                      </p:to>
                                    </p:set>
                                    <p:animEffect filter="dissolve" transition="in">
                                      <p:cBhvr>
                                        <p:cTn id="7"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9" grpId="1"/>
    </p:bldLst>
  </p:timing>
</p:sld>
</file>

<file path=ppt/slides/slide2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56" name="Shape 356"/>
          <p:cNvSpPr/>
          <p:nvPr>
            <p:ph type="title"/>
          </p:nvPr>
        </p:nvSpPr>
        <p:spPr>
          <a:prstGeom prst="rect">
            <a:avLst/>
          </a:prstGeom>
        </p:spPr>
        <p:txBody>
          <a:bodyPr/>
          <a:lstStyle/>
          <a:p>
            <a:pPr lvl="0"/>
          </a:p>
        </p:txBody>
      </p:sp>
      <p:pic>
        <p:nvPicPr>
          <p:cNvPr id="357" name="v123gainSurf.pdf"/>
          <p:cNvPicPr/>
          <p:nvPr/>
        </p:nvPicPr>
        <p:blipFill>
          <a:blip r:embed="rId2">
            <a:extLst/>
          </a:blip>
          <a:stretch>
            <a:fillRect/>
          </a:stretch>
        </p:blipFill>
        <p:spPr>
          <a:xfrm>
            <a:off x="1270929" y="2978924"/>
            <a:ext cx="6527801" cy="5384801"/>
          </a:xfrm>
          <a:prstGeom prst="rect">
            <a:avLst/>
          </a:prstGeom>
          <a:ln w="12700">
            <a:miter lim="400000"/>
          </a:ln>
        </p:spPr>
      </p:pic>
      <p:pic>
        <p:nvPicPr>
          <p:cNvPr id="358" name="v123gain2Shift.pdf"/>
          <p:cNvPicPr/>
          <p:nvPr/>
        </p:nvPicPr>
        <p:blipFill>
          <a:blip r:embed="rId3">
            <a:extLst/>
          </a:blip>
          <a:stretch>
            <a:fillRect/>
          </a:stretch>
        </p:blipFill>
        <p:spPr>
          <a:xfrm>
            <a:off x="8959850" y="2997974"/>
            <a:ext cx="6451600" cy="5346701"/>
          </a:xfrm>
          <a:prstGeom prst="rect">
            <a:avLst/>
          </a:prstGeom>
          <a:ln w="12700">
            <a:miter lim="400000"/>
          </a:ln>
        </p:spPr>
      </p:pic>
      <p:pic>
        <p:nvPicPr>
          <p:cNvPr id="359" name="v123gain1Arc.pdf"/>
          <p:cNvPicPr/>
          <p:nvPr/>
        </p:nvPicPr>
        <p:blipFill>
          <a:blip r:embed="rId4">
            <a:extLst/>
          </a:blip>
          <a:stretch>
            <a:fillRect/>
          </a:stretch>
        </p:blipFill>
        <p:spPr>
          <a:xfrm>
            <a:off x="16585271" y="2985274"/>
            <a:ext cx="6502401" cy="5372101"/>
          </a:xfrm>
          <a:prstGeom prst="rect">
            <a:avLst/>
          </a:prstGeom>
          <a:ln w="12700">
            <a:miter lim="400000"/>
          </a:ln>
        </p:spPr>
      </p:pic>
    </p:spTree>
  </p:cSld>
  <p:clrMapOvr>
    <a:masterClrMapping/>
  </p:clrMapOvr>
  <p:transition spd="fast" advClick="1">
    <p:dissolve/>
  </p:transition>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1" name="video.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3868329" y="342284"/>
            <a:ext cx="17375248" cy="13031433"/>
          </a:xfrm>
          <a:prstGeom prst="rect">
            <a:avLst/>
          </a:prstGeom>
        </p:spPr>
      </p:pic>
      <p:grpSp>
        <p:nvGrpSpPr>
          <p:cNvPr id="373" name="Group 373"/>
          <p:cNvGrpSpPr/>
          <p:nvPr/>
        </p:nvGrpSpPr>
        <p:grpSpPr>
          <a:xfrm>
            <a:off x="19900438" y="457098"/>
            <a:ext cx="4236615" cy="2184604"/>
            <a:chOff x="0" y="0"/>
            <a:chExt cx="4236614" cy="2184603"/>
          </a:xfrm>
        </p:grpSpPr>
        <p:sp>
          <p:nvSpPr>
            <p:cNvPr id="362" name="Shape 362"/>
            <p:cNvSpPr/>
            <p:nvPr/>
          </p:nvSpPr>
          <p:spPr>
            <a:xfrm flipV="1">
              <a:off x="0" y="304887"/>
              <a:ext cx="692589" cy="1"/>
            </a:xfrm>
            <a:prstGeom prst="line">
              <a:avLst/>
            </a:prstGeom>
            <a:noFill/>
            <a:ln w="88900" cap="flat">
              <a:solidFill>
                <a:srgbClr val="1C33FF"/>
              </a:solidFill>
              <a:prstDash val="solid"/>
              <a:miter lim="400000"/>
              <a:tailEnd type="triangle" w="med" len="med"/>
            </a:ln>
            <a:effectLst/>
          </p:spPr>
          <p:txBody>
            <a:bodyPr wrap="square" lIns="0" tIns="0" rIns="0" bIns="0" numCol="1" anchor="ctr">
              <a:noAutofit/>
            </a:bodyPr>
            <a:lstStyle/>
            <a:p>
              <a:pPr lvl="0">
                <a:defRPr sz="3200">
                  <a:solidFill>
                    <a:srgbClr val="000000"/>
                  </a:solidFill>
                </a:defRPr>
              </a:pPr>
            </a:p>
          </p:txBody>
        </p:sp>
        <p:grpSp>
          <p:nvGrpSpPr>
            <p:cNvPr id="366" name="Group 366"/>
            <p:cNvGrpSpPr/>
            <p:nvPr/>
          </p:nvGrpSpPr>
          <p:grpSpPr>
            <a:xfrm>
              <a:off x="0" y="883532"/>
              <a:ext cx="1207400" cy="364333"/>
              <a:chOff x="0" y="0"/>
              <a:chExt cx="1207399" cy="364331"/>
            </a:xfrm>
          </p:grpSpPr>
          <p:sp>
            <p:nvSpPr>
              <p:cNvPr id="363" name="Shape 363"/>
              <p:cNvSpPr/>
              <p:nvPr/>
            </p:nvSpPr>
            <p:spPr>
              <a:xfrm>
                <a:off x="0" y="0"/>
                <a:ext cx="364332" cy="36433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D328"/>
              </a:solidFill>
              <a:ln w="12700" cap="flat">
                <a:noFill/>
                <a:miter lim="400000"/>
              </a:ln>
              <a:effectLst/>
            </p:spPr>
            <p:txBody>
              <a:bodyPr wrap="square" lIns="0" tIns="0" rIns="0" bIns="0" numCol="1" anchor="ctr">
                <a:noAutofit/>
              </a:bodyPr>
              <a:lstStyle/>
              <a:p>
                <a:pPr lvl="0">
                  <a:defRPr sz="3200"/>
                </a:pPr>
              </a:p>
            </p:txBody>
          </p:sp>
          <p:sp>
            <p:nvSpPr>
              <p:cNvPr id="364" name="Shape 364"/>
              <p:cNvSpPr/>
              <p:nvPr/>
            </p:nvSpPr>
            <p:spPr>
              <a:xfrm>
                <a:off x="421533" y="0"/>
                <a:ext cx="364333" cy="36433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82506"/>
              </a:solidFill>
              <a:ln w="12700" cap="flat">
                <a:noFill/>
                <a:miter lim="400000"/>
              </a:ln>
              <a:effectLst/>
            </p:spPr>
            <p:txBody>
              <a:bodyPr wrap="square" lIns="0" tIns="0" rIns="0" bIns="0" numCol="1" anchor="ctr">
                <a:noAutofit/>
              </a:bodyPr>
              <a:lstStyle/>
              <a:p>
                <a:pPr lvl="0">
                  <a:defRPr sz="3200"/>
                </a:pPr>
              </a:p>
            </p:txBody>
          </p:sp>
          <p:sp>
            <p:nvSpPr>
              <p:cNvPr id="365" name="Shape 365"/>
              <p:cNvSpPr/>
              <p:nvPr/>
            </p:nvSpPr>
            <p:spPr>
              <a:xfrm>
                <a:off x="843067" y="0"/>
                <a:ext cx="364333" cy="36433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70706"/>
              </a:solidFill>
              <a:ln w="12700" cap="flat">
                <a:noFill/>
                <a:miter lim="400000"/>
              </a:ln>
              <a:effectLst/>
            </p:spPr>
            <p:txBody>
              <a:bodyPr wrap="square" lIns="0" tIns="0" rIns="0" bIns="0" numCol="1" anchor="ctr">
                <a:noAutofit/>
              </a:bodyPr>
              <a:lstStyle/>
              <a:p>
                <a:pPr lvl="0">
                  <a:defRPr sz="3200"/>
                </a:pPr>
              </a:p>
            </p:txBody>
          </p:sp>
        </p:grpSp>
        <p:grpSp>
          <p:nvGrpSpPr>
            <p:cNvPr id="369" name="Group 369"/>
            <p:cNvGrpSpPr/>
            <p:nvPr/>
          </p:nvGrpSpPr>
          <p:grpSpPr>
            <a:xfrm>
              <a:off x="0" y="1651249"/>
              <a:ext cx="1589064" cy="456933"/>
              <a:chOff x="0" y="0"/>
              <a:chExt cx="1589063" cy="456931"/>
            </a:xfrm>
          </p:grpSpPr>
          <p:sp>
            <p:nvSpPr>
              <p:cNvPr id="367" name="Shape 367"/>
              <p:cNvSpPr/>
              <p:nvPr/>
            </p:nvSpPr>
            <p:spPr>
              <a:xfrm>
                <a:off x="0" y="0"/>
                <a:ext cx="1589064" cy="456932"/>
              </a:xfrm>
              <a:prstGeom prst="roundRect">
                <a:avLst>
                  <a:gd name="adj" fmla="val 35556"/>
                </a:avLst>
              </a:prstGeom>
              <a:solidFill>
                <a:srgbClr val="48DBFF"/>
              </a:solidFill>
              <a:ln w="12700" cap="flat">
                <a:noFill/>
                <a:miter lim="400000"/>
              </a:ln>
              <a:effectLst>
                <a:outerShdw sx="100000" sy="100000" kx="0" ky="0" algn="b" rotWithShape="0" blurRad="50800" dist="25400" dir="5400000">
                  <a:srgbClr val="000000">
                    <a:alpha val="50000"/>
                  </a:srgbClr>
                </a:outerShdw>
              </a:effectLst>
            </p:spPr>
            <p:txBody>
              <a:bodyPr wrap="square" lIns="0" tIns="0" rIns="0" bIns="0" numCol="1" anchor="ctr">
                <a:noAutofit/>
              </a:bodyPr>
              <a:lstStyle/>
              <a:p>
                <a:pPr lvl="0">
                  <a:defRPr sz="3200"/>
                </a:pPr>
              </a:p>
            </p:txBody>
          </p:sp>
          <p:sp>
            <p:nvSpPr>
              <p:cNvPr id="368" name="Shape 368"/>
              <p:cNvSpPr/>
              <p:nvPr/>
            </p:nvSpPr>
            <p:spPr>
              <a:xfrm>
                <a:off x="296492" y="228465"/>
                <a:ext cx="1031798" cy="1"/>
              </a:xfrm>
              <a:prstGeom prst="line">
                <a:avLst/>
              </a:prstGeom>
              <a:noFill/>
              <a:ln w="50800" cap="flat">
                <a:solidFill>
                  <a:srgbClr val="FFFFFF"/>
                </a:solidFill>
                <a:custDash>
                  <a:ds d="200000" sp="200000"/>
                </a:custDash>
                <a:miter lim="400000"/>
              </a:ln>
              <a:effectLst/>
            </p:spPr>
            <p:txBody>
              <a:bodyPr wrap="square" lIns="0" tIns="0" rIns="0" bIns="0" numCol="1" anchor="ctr">
                <a:noAutofit/>
              </a:bodyPr>
              <a:lstStyle/>
              <a:p>
                <a:pPr lvl="0">
                  <a:defRPr sz="3200">
                    <a:solidFill>
                      <a:srgbClr val="000000"/>
                    </a:solidFill>
                  </a:defRPr>
                </a:pPr>
              </a:p>
            </p:txBody>
          </p:sp>
        </p:grpSp>
        <p:sp>
          <p:nvSpPr>
            <p:cNvPr id="370" name="Shape 370"/>
            <p:cNvSpPr/>
            <p:nvPr/>
          </p:nvSpPr>
          <p:spPr>
            <a:xfrm>
              <a:off x="1811320" y="-1"/>
              <a:ext cx="1458063" cy="609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00100">
                <a:defRPr sz="3400">
                  <a:latin typeface="Helvetica Neue Light"/>
                  <a:ea typeface="Helvetica Neue Light"/>
                  <a:cs typeface="Helvetica Neue Light"/>
                  <a:sym typeface="Helvetica Neue Light"/>
                </a:defRPr>
              </a:lvl1pPr>
            </a:lstStyle>
            <a:p>
              <a:pPr lvl="0">
                <a:defRPr sz="1800">
                  <a:solidFill>
                    <a:srgbClr val="000000"/>
                  </a:solidFill>
                </a:defRPr>
              </a:pPr>
              <a:r>
                <a:rPr sz="3400">
                  <a:solidFill>
                    <a:srgbClr val="FFFFFF"/>
                  </a:solidFill>
                </a:rPr>
                <a:t>Normal</a:t>
              </a:r>
            </a:p>
          </p:txBody>
        </p:sp>
        <p:sp>
          <p:nvSpPr>
            <p:cNvPr id="371" name="Shape 371"/>
            <p:cNvSpPr/>
            <p:nvPr/>
          </p:nvSpPr>
          <p:spPr>
            <a:xfrm>
              <a:off x="1811320" y="760811"/>
              <a:ext cx="1124713" cy="609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00100">
                <a:defRPr sz="3400">
                  <a:latin typeface="Helvetica Neue Light"/>
                  <a:ea typeface="Helvetica Neue Light"/>
                  <a:cs typeface="Helvetica Neue Light"/>
                  <a:sym typeface="Helvetica Neue Light"/>
                </a:defRPr>
              </a:lvl1pPr>
            </a:lstStyle>
            <a:p>
              <a:pPr lvl="0">
                <a:defRPr sz="1800">
                  <a:solidFill>
                    <a:srgbClr val="000000"/>
                  </a:solidFill>
                </a:defRPr>
              </a:pPr>
              <a:r>
                <a:rPr sz="3400">
                  <a:solidFill>
                    <a:srgbClr val="FFFFFF"/>
                  </a:solidFill>
                </a:rPr>
                <a:t>MLVs</a:t>
              </a:r>
            </a:p>
          </p:txBody>
        </p:sp>
        <p:sp>
          <p:nvSpPr>
            <p:cNvPr id="372" name="Shape 372"/>
            <p:cNvSpPr/>
            <p:nvPr/>
          </p:nvSpPr>
          <p:spPr>
            <a:xfrm>
              <a:off x="1811320" y="1574828"/>
              <a:ext cx="2425295" cy="609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00100">
                <a:defRPr sz="3400">
                  <a:latin typeface="Helvetica Neue Light"/>
                  <a:ea typeface="Helvetica Neue Light"/>
                  <a:cs typeface="Helvetica Neue Light"/>
                  <a:sym typeface="Helvetica Neue Light"/>
                </a:defRPr>
              </a:lvl1pPr>
            </a:lstStyle>
            <a:p>
              <a:pPr lvl="0">
                <a:defRPr sz="1800">
                  <a:solidFill>
                    <a:srgbClr val="000000"/>
                  </a:solidFill>
                </a:defRPr>
              </a:pPr>
              <a:r>
                <a:rPr sz="3400">
                  <a:solidFill>
                    <a:srgbClr val="FFFFFF"/>
                  </a:solidFill>
                </a:rPr>
                <a:t>Sun position</a:t>
              </a:r>
            </a:p>
          </p:txBody>
        </p:sp>
      </p:grpSp>
      <p:sp>
        <p:nvSpPr>
          <p:cNvPr id="374" name="Shape 374"/>
          <p:cNvSpPr/>
          <p:nvPr/>
        </p:nvSpPr>
        <p:spPr>
          <a:xfrm>
            <a:off x="6043029" y="12058618"/>
            <a:ext cx="5290605" cy="1017277"/>
          </a:xfrm>
          <a:prstGeom prst="rect">
            <a:avLst/>
          </a:prstGeom>
          <a:solidFill/>
          <a:ln w="12700">
            <a:miter lim="400000"/>
          </a:ln>
        </p:spPr>
        <p:txBody>
          <a:bodyPr lIns="0" tIns="0" rIns="0" bIns="0" anchor="ctr"/>
          <a:lstStyle/>
          <a:p>
            <a:pPr lvl="0">
              <a:defRPr sz="3600">
                <a:solidFill>
                  <a:srgbClr val="000000"/>
                </a:solidFill>
              </a:defRPr>
            </a:pP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6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6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89" name="Group 389"/>
          <p:cNvGrpSpPr/>
          <p:nvPr/>
        </p:nvGrpSpPr>
        <p:grpSpPr>
          <a:xfrm>
            <a:off x="19900438" y="457098"/>
            <a:ext cx="4236615" cy="2184604"/>
            <a:chOff x="0" y="0"/>
            <a:chExt cx="4236614" cy="2184603"/>
          </a:xfrm>
        </p:grpSpPr>
        <p:sp>
          <p:nvSpPr>
            <p:cNvPr id="378" name="Shape 378"/>
            <p:cNvSpPr/>
            <p:nvPr/>
          </p:nvSpPr>
          <p:spPr>
            <a:xfrm flipV="1">
              <a:off x="0" y="304887"/>
              <a:ext cx="692589" cy="1"/>
            </a:xfrm>
            <a:prstGeom prst="line">
              <a:avLst/>
            </a:prstGeom>
            <a:noFill/>
            <a:ln w="88900" cap="flat">
              <a:solidFill>
                <a:srgbClr val="1C33FF"/>
              </a:solidFill>
              <a:prstDash val="solid"/>
              <a:miter lim="400000"/>
              <a:tailEnd type="triangle" w="med" len="med"/>
            </a:ln>
            <a:effectLst/>
          </p:spPr>
          <p:txBody>
            <a:bodyPr wrap="square" lIns="0" tIns="0" rIns="0" bIns="0" numCol="1" anchor="ctr">
              <a:noAutofit/>
            </a:bodyPr>
            <a:lstStyle/>
            <a:p>
              <a:pPr lvl="0">
                <a:defRPr sz="3200">
                  <a:solidFill>
                    <a:srgbClr val="000000"/>
                  </a:solidFill>
                </a:defRPr>
              </a:pPr>
            </a:p>
          </p:txBody>
        </p:sp>
        <p:grpSp>
          <p:nvGrpSpPr>
            <p:cNvPr id="382" name="Group 382"/>
            <p:cNvGrpSpPr/>
            <p:nvPr/>
          </p:nvGrpSpPr>
          <p:grpSpPr>
            <a:xfrm>
              <a:off x="0" y="883532"/>
              <a:ext cx="1207400" cy="364333"/>
              <a:chOff x="0" y="0"/>
              <a:chExt cx="1207399" cy="364331"/>
            </a:xfrm>
          </p:grpSpPr>
          <p:sp>
            <p:nvSpPr>
              <p:cNvPr id="379" name="Shape 379"/>
              <p:cNvSpPr/>
              <p:nvPr/>
            </p:nvSpPr>
            <p:spPr>
              <a:xfrm>
                <a:off x="0" y="0"/>
                <a:ext cx="364332" cy="36433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D328"/>
              </a:solidFill>
              <a:ln w="12700" cap="flat">
                <a:noFill/>
                <a:miter lim="400000"/>
              </a:ln>
              <a:effectLst/>
            </p:spPr>
            <p:txBody>
              <a:bodyPr wrap="square" lIns="0" tIns="0" rIns="0" bIns="0" numCol="1" anchor="ctr">
                <a:noAutofit/>
              </a:bodyPr>
              <a:lstStyle/>
              <a:p>
                <a:pPr lvl="0">
                  <a:defRPr sz="3200"/>
                </a:pPr>
              </a:p>
            </p:txBody>
          </p:sp>
          <p:sp>
            <p:nvSpPr>
              <p:cNvPr id="380" name="Shape 380"/>
              <p:cNvSpPr/>
              <p:nvPr/>
            </p:nvSpPr>
            <p:spPr>
              <a:xfrm>
                <a:off x="421533" y="0"/>
                <a:ext cx="364333" cy="36433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82506"/>
              </a:solidFill>
              <a:ln w="12700" cap="flat">
                <a:noFill/>
                <a:miter lim="400000"/>
              </a:ln>
              <a:effectLst/>
            </p:spPr>
            <p:txBody>
              <a:bodyPr wrap="square" lIns="0" tIns="0" rIns="0" bIns="0" numCol="1" anchor="ctr">
                <a:noAutofit/>
              </a:bodyPr>
              <a:lstStyle/>
              <a:p>
                <a:pPr lvl="0">
                  <a:defRPr sz="3200"/>
                </a:pPr>
              </a:p>
            </p:txBody>
          </p:sp>
          <p:sp>
            <p:nvSpPr>
              <p:cNvPr id="381" name="Shape 381"/>
              <p:cNvSpPr/>
              <p:nvPr/>
            </p:nvSpPr>
            <p:spPr>
              <a:xfrm>
                <a:off x="843067" y="0"/>
                <a:ext cx="364333" cy="36433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70706"/>
              </a:solidFill>
              <a:ln w="12700" cap="flat">
                <a:noFill/>
                <a:miter lim="400000"/>
              </a:ln>
              <a:effectLst/>
            </p:spPr>
            <p:txBody>
              <a:bodyPr wrap="square" lIns="0" tIns="0" rIns="0" bIns="0" numCol="1" anchor="ctr">
                <a:noAutofit/>
              </a:bodyPr>
              <a:lstStyle/>
              <a:p>
                <a:pPr lvl="0">
                  <a:defRPr sz="3200"/>
                </a:pPr>
              </a:p>
            </p:txBody>
          </p:sp>
        </p:grpSp>
        <p:grpSp>
          <p:nvGrpSpPr>
            <p:cNvPr id="385" name="Group 385"/>
            <p:cNvGrpSpPr/>
            <p:nvPr/>
          </p:nvGrpSpPr>
          <p:grpSpPr>
            <a:xfrm>
              <a:off x="0" y="1651249"/>
              <a:ext cx="1589064" cy="456933"/>
              <a:chOff x="0" y="0"/>
              <a:chExt cx="1589063" cy="456931"/>
            </a:xfrm>
          </p:grpSpPr>
          <p:sp>
            <p:nvSpPr>
              <p:cNvPr id="383" name="Shape 383"/>
              <p:cNvSpPr/>
              <p:nvPr/>
            </p:nvSpPr>
            <p:spPr>
              <a:xfrm>
                <a:off x="0" y="0"/>
                <a:ext cx="1589064" cy="456932"/>
              </a:xfrm>
              <a:prstGeom prst="roundRect">
                <a:avLst>
                  <a:gd name="adj" fmla="val 35556"/>
                </a:avLst>
              </a:prstGeom>
              <a:solidFill>
                <a:srgbClr val="48DBFF"/>
              </a:solidFill>
              <a:ln w="12700" cap="flat">
                <a:noFill/>
                <a:miter lim="400000"/>
              </a:ln>
              <a:effectLst>
                <a:outerShdw sx="100000" sy="100000" kx="0" ky="0" algn="b" rotWithShape="0" blurRad="50800" dist="25400" dir="5400000">
                  <a:srgbClr val="000000">
                    <a:alpha val="50000"/>
                  </a:srgbClr>
                </a:outerShdw>
              </a:effectLst>
            </p:spPr>
            <p:txBody>
              <a:bodyPr wrap="square" lIns="0" tIns="0" rIns="0" bIns="0" numCol="1" anchor="ctr">
                <a:noAutofit/>
              </a:bodyPr>
              <a:lstStyle/>
              <a:p>
                <a:pPr lvl="0">
                  <a:defRPr sz="3200"/>
                </a:pPr>
              </a:p>
            </p:txBody>
          </p:sp>
          <p:sp>
            <p:nvSpPr>
              <p:cNvPr id="384" name="Shape 384"/>
              <p:cNvSpPr/>
              <p:nvPr/>
            </p:nvSpPr>
            <p:spPr>
              <a:xfrm>
                <a:off x="296492" y="228465"/>
                <a:ext cx="1031798" cy="1"/>
              </a:xfrm>
              <a:prstGeom prst="line">
                <a:avLst/>
              </a:prstGeom>
              <a:noFill/>
              <a:ln w="50800" cap="flat">
                <a:solidFill>
                  <a:srgbClr val="FFFFFF"/>
                </a:solidFill>
                <a:custDash>
                  <a:ds d="200000" sp="200000"/>
                </a:custDash>
                <a:miter lim="400000"/>
              </a:ln>
              <a:effectLst/>
            </p:spPr>
            <p:txBody>
              <a:bodyPr wrap="square" lIns="0" tIns="0" rIns="0" bIns="0" numCol="1" anchor="ctr">
                <a:noAutofit/>
              </a:bodyPr>
              <a:lstStyle/>
              <a:p>
                <a:pPr lvl="0">
                  <a:defRPr sz="3200">
                    <a:solidFill>
                      <a:srgbClr val="000000"/>
                    </a:solidFill>
                  </a:defRPr>
                </a:pPr>
              </a:p>
            </p:txBody>
          </p:sp>
        </p:grpSp>
        <p:sp>
          <p:nvSpPr>
            <p:cNvPr id="386" name="Shape 386"/>
            <p:cNvSpPr/>
            <p:nvPr/>
          </p:nvSpPr>
          <p:spPr>
            <a:xfrm>
              <a:off x="1811320" y="-1"/>
              <a:ext cx="1458063" cy="609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00100">
                <a:defRPr sz="3400">
                  <a:latin typeface="Helvetica Neue Light"/>
                  <a:ea typeface="Helvetica Neue Light"/>
                  <a:cs typeface="Helvetica Neue Light"/>
                  <a:sym typeface="Helvetica Neue Light"/>
                </a:defRPr>
              </a:lvl1pPr>
            </a:lstStyle>
            <a:p>
              <a:pPr lvl="0">
                <a:defRPr sz="1800">
                  <a:solidFill>
                    <a:srgbClr val="000000"/>
                  </a:solidFill>
                </a:defRPr>
              </a:pPr>
              <a:r>
                <a:rPr sz="3400">
                  <a:solidFill>
                    <a:srgbClr val="FFFFFF"/>
                  </a:solidFill>
                </a:rPr>
                <a:t>Normal</a:t>
              </a:r>
            </a:p>
          </p:txBody>
        </p:sp>
        <p:sp>
          <p:nvSpPr>
            <p:cNvPr id="387" name="Shape 387"/>
            <p:cNvSpPr/>
            <p:nvPr/>
          </p:nvSpPr>
          <p:spPr>
            <a:xfrm>
              <a:off x="1811320" y="760811"/>
              <a:ext cx="1124713" cy="609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00100">
                <a:defRPr sz="3400">
                  <a:latin typeface="Helvetica Neue Light"/>
                  <a:ea typeface="Helvetica Neue Light"/>
                  <a:cs typeface="Helvetica Neue Light"/>
                  <a:sym typeface="Helvetica Neue Light"/>
                </a:defRPr>
              </a:lvl1pPr>
            </a:lstStyle>
            <a:p>
              <a:pPr lvl="0">
                <a:defRPr sz="1800">
                  <a:solidFill>
                    <a:srgbClr val="000000"/>
                  </a:solidFill>
                </a:defRPr>
              </a:pPr>
              <a:r>
                <a:rPr sz="3400">
                  <a:solidFill>
                    <a:srgbClr val="FFFFFF"/>
                  </a:solidFill>
                </a:rPr>
                <a:t>MLVs</a:t>
              </a:r>
            </a:p>
          </p:txBody>
        </p:sp>
        <p:sp>
          <p:nvSpPr>
            <p:cNvPr id="388" name="Shape 388"/>
            <p:cNvSpPr/>
            <p:nvPr/>
          </p:nvSpPr>
          <p:spPr>
            <a:xfrm>
              <a:off x="1811320" y="1574828"/>
              <a:ext cx="2425295" cy="609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00100">
                <a:defRPr sz="3400">
                  <a:latin typeface="Helvetica Neue Light"/>
                  <a:ea typeface="Helvetica Neue Light"/>
                  <a:cs typeface="Helvetica Neue Light"/>
                  <a:sym typeface="Helvetica Neue Light"/>
                </a:defRPr>
              </a:lvl1pPr>
            </a:lstStyle>
            <a:p>
              <a:pPr lvl="0">
                <a:defRPr sz="1800">
                  <a:solidFill>
                    <a:srgbClr val="000000"/>
                  </a:solidFill>
                </a:defRPr>
              </a:pPr>
              <a:r>
                <a:rPr sz="3400">
                  <a:solidFill>
                    <a:srgbClr val="FFFFFF"/>
                  </a:solidFill>
                </a:rPr>
                <a:t>Sun position</a:t>
              </a:r>
            </a:p>
          </p:txBody>
        </p:sp>
      </p:grpSp>
      <p:pic>
        <p:nvPicPr>
          <p:cNvPr id="390" name="Capture d’écran 2015-10-18 à 05.27.36.png"/>
          <p:cNvPicPr/>
          <p:nvPr/>
        </p:nvPicPr>
        <p:blipFill>
          <a:blip r:embed="rId3">
            <a:extLst/>
          </a:blip>
          <a:stretch>
            <a:fillRect/>
          </a:stretch>
        </p:blipFill>
        <p:spPr>
          <a:xfrm>
            <a:off x="9501806" y="4614154"/>
            <a:ext cx="5187658" cy="4487692"/>
          </a:xfrm>
          <a:prstGeom prst="rect">
            <a:avLst/>
          </a:prstGeom>
          <a:ln w="12700">
            <a:miter lim="400000"/>
          </a:ln>
        </p:spPr>
      </p:pic>
      <p:pic>
        <p:nvPicPr>
          <p:cNvPr id="391" name="Capture d’écran 2015-10-18 à 05.27.52.png"/>
          <p:cNvPicPr/>
          <p:nvPr/>
        </p:nvPicPr>
        <p:blipFill>
          <a:blip r:embed="rId4">
            <a:extLst/>
          </a:blip>
          <a:stretch>
            <a:fillRect/>
          </a:stretch>
        </p:blipFill>
        <p:spPr>
          <a:xfrm>
            <a:off x="1292281" y="2272471"/>
            <a:ext cx="1397001" cy="10045701"/>
          </a:xfrm>
          <a:prstGeom prst="rect">
            <a:avLst/>
          </a:prstGeom>
          <a:ln w="12700">
            <a:miter lim="400000"/>
          </a:ln>
        </p:spPr>
      </p:pic>
      <p:pic>
        <p:nvPicPr>
          <p:cNvPr id="392" name="Capture d’écran 2015-10-18 à 05.28.12.png"/>
          <p:cNvPicPr/>
          <p:nvPr/>
        </p:nvPicPr>
        <p:blipFill>
          <a:blip r:embed="rId5">
            <a:extLst/>
          </a:blip>
          <a:stretch>
            <a:fillRect/>
          </a:stretch>
        </p:blipFill>
        <p:spPr>
          <a:xfrm>
            <a:off x="9434462" y="9248895"/>
            <a:ext cx="5322345" cy="4487692"/>
          </a:xfrm>
          <a:prstGeom prst="rect">
            <a:avLst/>
          </a:prstGeom>
          <a:ln w="12700">
            <a:miter lim="400000"/>
          </a:ln>
        </p:spPr>
      </p:pic>
      <p:pic>
        <p:nvPicPr>
          <p:cNvPr id="393" name="Capture d’écran 2015-10-18 à 05.26.52.png"/>
          <p:cNvPicPr/>
          <p:nvPr/>
        </p:nvPicPr>
        <p:blipFill>
          <a:blip r:embed="rId6">
            <a:extLst/>
          </a:blip>
          <a:stretch>
            <a:fillRect/>
          </a:stretch>
        </p:blipFill>
        <p:spPr>
          <a:xfrm>
            <a:off x="9501806" y="290820"/>
            <a:ext cx="5187658" cy="4481277"/>
          </a:xfrm>
          <a:prstGeom prst="rect">
            <a:avLst/>
          </a:prstGeom>
          <a:ln w="12700">
            <a:miter lim="400000"/>
          </a:ln>
        </p:spPr>
      </p:pic>
      <p:pic>
        <p:nvPicPr>
          <p:cNvPr id="394" name="Capture d’écran 2015-10-18 à 05.29.09.png"/>
          <p:cNvPicPr/>
          <p:nvPr/>
        </p:nvPicPr>
        <p:blipFill>
          <a:blip r:embed="rId7">
            <a:extLst/>
          </a:blip>
          <a:stretch>
            <a:fillRect/>
          </a:stretch>
        </p:blipFill>
        <p:spPr>
          <a:xfrm>
            <a:off x="4309185" y="4666248"/>
            <a:ext cx="5155091" cy="4383505"/>
          </a:xfrm>
          <a:prstGeom prst="rect">
            <a:avLst/>
          </a:prstGeom>
          <a:ln w="12700">
            <a:miter lim="400000"/>
          </a:ln>
        </p:spPr>
      </p:pic>
      <p:pic>
        <p:nvPicPr>
          <p:cNvPr id="395" name="Capture d’écran 2015-10-18 à 05.28.42.png"/>
          <p:cNvPicPr/>
          <p:nvPr/>
        </p:nvPicPr>
        <p:blipFill>
          <a:blip r:embed="rId8">
            <a:extLst/>
          </a:blip>
          <a:stretch>
            <a:fillRect/>
          </a:stretch>
        </p:blipFill>
        <p:spPr>
          <a:xfrm>
            <a:off x="14726994" y="4614154"/>
            <a:ext cx="5155091" cy="4487692"/>
          </a:xfrm>
          <a:prstGeom prst="rect">
            <a:avLst/>
          </a:prstGeom>
          <a:ln w="12700">
            <a:miter lim="400000"/>
          </a:ln>
        </p:spPr>
      </p:pic>
    </p:spTree>
  </p:cSld>
  <p:clrMapOvr>
    <a:masterClrMapping/>
  </p:clrMapOvr>
  <p:transition spd="fast" advClick="1">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9" name="Shape 399"/>
          <p:cNvSpPr/>
          <p:nvPr>
            <p:ph type="title"/>
          </p:nvPr>
        </p:nvSpPr>
        <p:spPr>
          <a:prstGeom prst="rect">
            <a:avLst/>
          </a:prstGeom>
        </p:spPr>
        <p:txBody>
          <a:bodyPr/>
          <a:lstStyle/>
          <a:p>
            <a:pPr lvl="0">
              <a:defRPr sz="1800">
                <a:solidFill>
                  <a:srgbClr val="000000"/>
                </a:solidFill>
              </a:defRPr>
            </a:pPr>
            <a:r>
              <a:rPr sz="8000">
                <a:solidFill>
                  <a:srgbClr val="FFFFFF"/>
                </a:solidFill>
              </a:rPr>
              <a:t>Measure: maximum</a:t>
            </a:r>
            <a:endParaRPr sz="8000">
              <a:solidFill>
                <a:srgbClr val="FFFFFF"/>
              </a:solidFill>
            </a:endParaRPr>
          </a:p>
          <a:p>
            <a:pPr lvl="8">
              <a:defRPr sz="1800">
                <a:solidFill>
                  <a:srgbClr val="000000"/>
                </a:solidFill>
              </a:defRPr>
            </a:pPr>
            <a:r>
              <a:rPr sz="8000">
                <a:solidFill>
                  <a:srgbClr val="FFFFFF"/>
                </a:solidFill>
              </a:rPr>
              <a:t>         uncertainty</a:t>
            </a:r>
          </a:p>
        </p:txBody>
      </p:sp>
      <p:pic>
        <p:nvPicPr>
          <p:cNvPr id="400" name="pasted-image.pdf"/>
          <p:cNvPicPr/>
          <p:nvPr/>
        </p:nvPicPr>
        <p:blipFill>
          <a:blip r:embed="rId3">
            <a:extLst/>
          </a:blip>
          <a:stretch>
            <a:fillRect/>
          </a:stretch>
        </p:blipFill>
        <p:spPr>
          <a:xfrm>
            <a:off x="2298844" y="5114979"/>
            <a:ext cx="5069461" cy="4686860"/>
          </a:xfrm>
          <a:prstGeom prst="rect">
            <a:avLst/>
          </a:prstGeom>
          <a:ln w="12700">
            <a:miter lim="400000"/>
          </a:ln>
        </p:spPr>
      </p:pic>
      <p:grpSp>
        <p:nvGrpSpPr>
          <p:cNvPr id="403" name="Group 403"/>
          <p:cNvGrpSpPr/>
          <p:nvPr/>
        </p:nvGrpSpPr>
        <p:grpSpPr>
          <a:xfrm>
            <a:off x="8324056" y="524010"/>
            <a:ext cx="17262766" cy="12667979"/>
            <a:chOff x="0" y="0"/>
            <a:chExt cx="17262764" cy="12667978"/>
          </a:xfrm>
        </p:grpSpPr>
        <p:sp>
          <p:nvSpPr>
            <p:cNvPr id="401" name="Shape 401"/>
            <p:cNvSpPr/>
            <p:nvPr/>
          </p:nvSpPr>
          <p:spPr>
            <a:xfrm>
              <a:off x="0" y="0"/>
              <a:ext cx="17262765" cy="11000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00100">
                <a:defRPr sz="4400">
                  <a:latin typeface="Helvetica Neue Light"/>
                  <a:ea typeface="Helvetica Neue Light"/>
                  <a:cs typeface="Helvetica Neue Light"/>
                  <a:sym typeface="Helvetica Neue Light"/>
                </a:defRPr>
              </a:lvl1pPr>
            </a:lstStyle>
            <a:p>
              <a:pPr lvl="0">
                <a:defRPr sz="1800">
                  <a:solidFill>
                    <a:srgbClr val="000000"/>
                  </a:solidFill>
                </a:defRPr>
              </a:pPr>
              <a:r>
                <a:rPr sz="4400">
                  <a:solidFill>
                    <a:srgbClr val="FFFFFF"/>
                  </a:solidFill>
                </a:rPr>
                <a:t>Uncertainty is higher for nearly horizontal normals</a:t>
              </a:r>
            </a:p>
          </p:txBody>
        </p:sp>
        <p:pic>
          <p:nvPicPr>
            <p:cNvPr id="402" name="pasted-image.png"/>
            <p:cNvPicPr/>
            <p:nvPr/>
          </p:nvPicPr>
          <p:blipFill>
            <a:blip r:embed="rId4">
              <a:extLst/>
            </a:blip>
            <a:srcRect l="57949" t="0" r="228" b="0"/>
            <a:stretch>
              <a:fillRect/>
            </a:stretch>
          </p:blipFill>
          <p:spPr>
            <a:xfrm>
              <a:off x="4917544" y="1154124"/>
              <a:ext cx="10764221" cy="11513855"/>
            </a:xfrm>
            <a:prstGeom prst="rect">
              <a:avLst/>
            </a:prstGeom>
            <a:ln w="12700" cap="flat">
              <a:noFill/>
              <a:miter lim="400000"/>
            </a:ln>
            <a:effectLst/>
          </p:spPr>
        </p:pic>
      </p:grpSp>
      <p:pic>
        <p:nvPicPr>
          <p:cNvPr id="404" name="pasted-image.png"/>
          <p:cNvPicPr/>
          <p:nvPr/>
        </p:nvPicPr>
        <p:blipFill>
          <a:blip r:embed="rId4">
            <a:extLst/>
          </a:blip>
          <a:srcRect l="5016" t="0" r="85557" b="0"/>
          <a:stretch>
            <a:fillRect/>
          </a:stretch>
        </p:blipFill>
        <p:spPr>
          <a:xfrm>
            <a:off x="10966251" y="1701539"/>
            <a:ext cx="2426191" cy="11513854"/>
          </a:xfrm>
          <a:prstGeom prst="rect">
            <a:avLst/>
          </a:prstGeom>
          <a:ln w="12700">
            <a:miter lim="400000"/>
          </a:ln>
        </p:spPr>
      </p:pic>
      <p:sp>
        <p:nvSpPr>
          <p:cNvPr id="405" name="Shape 405"/>
          <p:cNvSpPr/>
          <p:nvPr/>
        </p:nvSpPr>
        <p:spPr>
          <a:xfrm flipH="1" flipV="1">
            <a:off x="19482300" y="8452694"/>
            <a:ext cx="1194727" cy="1224727"/>
          </a:xfrm>
          <a:prstGeom prst="line">
            <a:avLst/>
          </a:prstGeom>
          <a:ln w="139700">
            <a:solidFill>
              <a:srgbClr val="FF2600"/>
            </a:solidFill>
            <a:miter lim="400000"/>
            <a:tailEnd type="triangle"/>
          </a:ln>
          <a:effectLst>
            <a:outerShdw sx="100000" sy="100000" kx="0" ky="0" algn="b" rotWithShape="0" blurRad="152400" dist="0" dir="16032352">
              <a:srgbClr val="000000"/>
            </a:outerShdw>
          </a:effectLst>
        </p:spPr>
        <p:txBody>
          <a:bodyPr lIns="0" tIns="0" rIns="0" bIns="0" anchor="ctr"/>
          <a:lstStyle/>
          <a:p>
            <a:pPr lvl="0">
              <a:defRPr sz="3600"/>
            </a:pP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403"/>
                                        </p:tgtEl>
                                        <p:attrNameLst>
                                          <p:attrName>style.visibility</p:attrName>
                                        </p:attrNameLst>
                                      </p:cBhvr>
                                      <p:to>
                                        <p:strVal val="visible"/>
                                      </p:to>
                                    </p:set>
                                    <p:animEffect filter="fade" transition="in">
                                      <p:cBhvr>
                                        <p:cTn id="7" dur="1000"/>
                                        <p:tgtEl>
                                          <p:spTgt spid="403"/>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404"/>
                                        </p:tgtEl>
                                        <p:attrNameLst>
                                          <p:attrName>style.visibility</p:attrName>
                                        </p:attrNameLst>
                                      </p:cBhvr>
                                      <p:to>
                                        <p:strVal val="visible"/>
                                      </p:to>
                                    </p:set>
                                    <p:animEffect filter="fade" transition="in">
                                      <p:cBhvr>
                                        <p:cTn id="11" dur="1000"/>
                                        <p:tgtEl>
                                          <p:spTgt spid="404"/>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405"/>
                                        </p:tgtEl>
                                        <p:attrNameLst>
                                          <p:attrName>style.visibility</p:attrName>
                                        </p:attrNameLst>
                                      </p:cBhvr>
                                      <p:to>
                                        <p:strVal val="visible"/>
                                      </p:to>
                                    </p:set>
                                    <p:animEffect filter="dissolve" transition="in">
                                      <p:cBhvr>
                                        <p:cTn id="16" dur="1000"/>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4" grpId="2"/>
      <p:bldP build="whole" bldLvl="1" animBg="1" rev="0" advAuto="0" spid="405" grpId="3"/>
      <p:bldP build="whole" bldLvl="1" animBg="1" rev="0" advAuto="0" spid="403"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 name="Shape 409"/>
          <p:cNvSpPr/>
          <p:nvPr>
            <p:ph type="title"/>
          </p:nvPr>
        </p:nvSpPr>
        <p:spPr>
          <a:prstGeom prst="rect">
            <a:avLst/>
          </a:prstGeom>
        </p:spPr>
        <p:txBody>
          <a:bodyPr/>
          <a:lstStyle>
            <a:lvl1pPr defTabSz="776097">
              <a:spcBef>
                <a:spcPts val="3200"/>
              </a:spcBef>
              <a:defRPr sz="10282">
                <a:latin typeface="Helvetica Neue Light"/>
                <a:ea typeface="Helvetica Neue Light"/>
                <a:cs typeface="Helvetica Neue Light"/>
                <a:sym typeface="Helvetica Neue Light"/>
              </a:defRPr>
            </a:lvl1pPr>
          </a:lstStyle>
          <a:p>
            <a:pPr lvl="0">
              <a:defRPr sz="1800">
                <a:solidFill>
                  <a:srgbClr val="000000"/>
                </a:solidFill>
              </a:defRPr>
            </a:pPr>
            <a:r>
              <a:rPr sz="10282">
                <a:solidFill>
                  <a:srgbClr val="FFFFFF"/>
                </a:solidFill>
              </a:rPr>
              <a:t>Is MLV shifting observable within    hours?</a:t>
            </a:r>
          </a:p>
        </p:txBody>
      </p:sp>
      <p:pic>
        <p:nvPicPr>
          <p:cNvPr id="410" name="pasted-image.pdf"/>
          <p:cNvPicPr/>
          <p:nvPr/>
        </p:nvPicPr>
        <p:blipFill>
          <a:blip r:embed="rId2">
            <a:extLst/>
          </a:blip>
          <a:stretch>
            <a:fillRect/>
          </a:stretch>
        </p:blipFill>
        <p:spPr>
          <a:xfrm>
            <a:off x="11624407" y="7330093"/>
            <a:ext cx="948344" cy="812866"/>
          </a:xfrm>
          <a:prstGeom prst="rect">
            <a:avLst/>
          </a:prstGeom>
          <a:ln w="12700">
            <a:miter lim="400000"/>
          </a:ln>
        </p:spPr>
      </p:pic>
    </p:spTree>
  </p:cSld>
  <p:clrMapOvr>
    <a:masterClrMapping/>
  </p:clrMapOvr>
  <p:transition spd="fast" advClick="1">
    <p:dissolve/>
  </p:transition>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hape 412"/>
          <p:cNvSpPr/>
          <p:nvPr/>
        </p:nvSpPr>
        <p:spPr>
          <a:xfrm>
            <a:off x="7378922" y="464913"/>
            <a:ext cx="14706156" cy="12475580"/>
          </a:xfrm>
          <a:prstGeom prst="rect">
            <a:avLst/>
          </a:prstGeom>
          <a:solidFill>
            <a:srgbClr val="FFFFFF"/>
          </a:solidFill>
          <a:ln w="12700">
            <a:miter lim="400000"/>
          </a:ln>
        </p:spPr>
        <p:txBody>
          <a:bodyPr lIns="0" tIns="0" rIns="0" bIns="0" anchor="ctr"/>
          <a:lstStyle/>
          <a:p>
            <a:pPr lvl="0">
              <a:defRPr sz="3600"/>
            </a:pPr>
          </a:p>
        </p:txBody>
      </p:sp>
      <p:pic>
        <p:nvPicPr>
          <p:cNvPr id="413" name="06-NOV-13.pdf"/>
          <p:cNvPicPr/>
          <p:nvPr/>
        </p:nvPicPr>
        <p:blipFill>
          <a:blip r:embed="rId3">
            <a:extLst/>
          </a:blip>
          <a:srcRect l="17669" t="85541" r="71994" b="5998"/>
          <a:stretch>
            <a:fillRect/>
          </a:stretch>
        </p:blipFill>
        <p:spPr>
          <a:xfrm>
            <a:off x="8018119" y="10971804"/>
            <a:ext cx="1685357" cy="1039677"/>
          </a:xfrm>
          <a:prstGeom prst="rect">
            <a:avLst/>
          </a:prstGeom>
          <a:ln w="12700">
            <a:miter lim="400000"/>
          </a:ln>
        </p:spPr>
      </p:pic>
      <p:pic>
        <p:nvPicPr>
          <p:cNvPr id="414" name="06-NOV-13.pdf"/>
          <p:cNvPicPr/>
          <p:nvPr/>
        </p:nvPicPr>
        <p:blipFill>
          <a:blip r:embed="rId3">
            <a:extLst/>
          </a:blip>
          <a:srcRect l="90609" t="0" r="0" b="0"/>
          <a:stretch>
            <a:fillRect/>
          </a:stretch>
        </p:blipFill>
        <p:spPr>
          <a:xfrm>
            <a:off x="19912997" y="459184"/>
            <a:ext cx="1531126" cy="12289516"/>
          </a:xfrm>
          <a:prstGeom prst="rect">
            <a:avLst/>
          </a:prstGeom>
          <a:ln w="12700">
            <a:miter lim="400000"/>
          </a:ln>
        </p:spPr>
      </p:pic>
      <p:pic>
        <p:nvPicPr>
          <p:cNvPr id="415" name="06-NOV-13.pdf"/>
          <p:cNvPicPr/>
          <p:nvPr/>
        </p:nvPicPr>
        <p:blipFill>
          <a:blip r:embed="rId3">
            <a:extLst/>
          </a:blip>
          <a:srcRect l="17669" t="0" r="0" b="94559"/>
          <a:stretch>
            <a:fillRect/>
          </a:stretch>
        </p:blipFill>
        <p:spPr>
          <a:xfrm>
            <a:off x="8021973" y="459184"/>
            <a:ext cx="13423908" cy="668655"/>
          </a:xfrm>
          <a:prstGeom prst="rect">
            <a:avLst/>
          </a:prstGeom>
          <a:ln w="12700">
            <a:miter lim="400000"/>
          </a:ln>
        </p:spPr>
      </p:pic>
      <p:sp>
        <p:nvSpPr>
          <p:cNvPr id="416" name="Shape 416"/>
          <p:cNvSpPr/>
          <p:nvPr/>
        </p:nvSpPr>
        <p:spPr>
          <a:xfrm>
            <a:off x="8785471" y="11898805"/>
            <a:ext cx="811506" cy="51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pc="-168" sz="2400">
                <a:solidFill>
                  <a:srgbClr val="000000"/>
                </a:solidFill>
              </a:defRPr>
            </a:lvl1pPr>
          </a:lstStyle>
          <a:p>
            <a:pPr lvl="0">
              <a:defRPr spc="0" sz="1800"/>
            </a:pPr>
            <a:r>
              <a:rPr spc="-168" sz="2400"/>
              <a:t>11:00</a:t>
            </a:r>
          </a:p>
        </p:txBody>
      </p:sp>
      <p:pic>
        <p:nvPicPr>
          <p:cNvPr id="417" name="06-NOV-13.pdf"/>
          <p:cNvPicPr/>
          <p:nvPr/>
        </p:nvPicPr>
        <p:blipFill>
          <a:blip r:embed="rId3">
            <a:extLst/>
          </a:blip>
          <a:srcRect l="17669" t="46028" r="80037" b="41893"/>
          <a:stretch>
            <a:fillRect/>
          </a:stretch>
        </p:blipFill>
        <p:spPr>
          <a:xfrm>
            <a:off x="8018119" y="6115849"/>
            <a:ext cx="373905" cy="1484302"/>
          </a:xfrm>
          <a:prstGeom prst="rect">
            <a:avLst/>
          </a:prstGeom>
          <a:ln w="12700">
            <a:miter lim="400000"/>
          </a:ln>
        </p:spPr>
      </p:pic>
    </p:spTree>
  </p:cSld>
  <p:clrMapOvr>
    <a:masterClrMapping/>
  </p:clrMapOvr>
  <p:transition spd="fast" advClick="1">
    <p:dissolve/>
  </p:transition>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1" name="Shape 421"/>
          <p:cNvSpPr/>
          <p:nvPr/>
        </p:nvSpPr>
        <p:spPr>
          <a:xfrm>
            <a:off x="7378922" y="464913"/>
            <a:ext cx="14706156" cy="12475580"/>
          </a:xfrm>
          <a:prstGeom prst="rect">
            <a:avLst/>
          </a:prstGeom>
          <a:solidFill>
            <a:srgbClr val="FFFFFF"/>
          </a:solidFill>
          <a:ln w="12700">
            <a:miter lim="400000"/>
          </a:ln>
        </p:spPr>
        <p:txBody>
          <a:bodyPr lIns="0" tIns="0" rIns="0" bIns="0" anchor="ctr"/>
          <a:lstStyle/>
          <a:p>
            <a:pPr lvl="0">
              <a:defRPr sz="3600"/>
            </a:pPr>
          </a:p>
        </p:txBody>
      </p:sp>
      <p:pic>
        <p:nvPicPr>
          <p:cNvPr id="422" name="06-NOV-13.pdf"/>
          <p:cNvPicPr/>
          <p:nvPr/>
        </p:nvPicPr>
        <p:blipFill>
          <a:blip r:embed="rId3">
            <a:extLst/>
          </a:blip>
          <a:srcRect l="19602" t="46028" r="71993" b="5998"/>
          <a:stretch>
            <a:fillRect/>
          </a:stretch>
        </p:blipFill>
        <p:spPr>
          <a:xfrm>
            <a:off x="8333345" y="6115849"/>
            <a:ext cx="1370131" cy="5895632"/>
          </a:xfrm>
          <a:prstGeom prst="rect">
            <a:avLst/>
          </a:prstGeom>
          <a:ln w="12700">
            <a:miter lim="400000"/>
          </a:ln>
        </p:spPr>
      </p:pic>
      <p:pic>
        <p:nvPicPr>
          <p:cNvPr id="423" name="06-NOV-13.pdf"/>
          <p:cNvPicPr/>
          <p:nvPr/>
        </p:nvPicPr>
        <p:blipFill>
          <a:blip r:embed="rId3">
            <a:extLst/>
          </a:blip>
          <a:srcRect l="90609" t="0" r="0" b="0"/>
          <a:stretch>
            <a:fillRect/>
          </a:stretch>
        </p:blipFill>
        <p:spPr>
          <a:xfrm>
            <a:off x="19912997" y="459184"/>
            <a:ext cx="1531126" cy="12289516"/>
          </a:xfrm>
          <a:prstGeom prst="rect">
            <a:avLst/>
          </a:prstGeom>
          <a:ln w="12700">
            <a:miter lim="400000"/>
          </a:ln>
        </p:spPr>
      </p:pic>
      <p:pic>
        <p:nvPicPr>
          <p:cNvPr id="424" name="06-NOV-13.pdf"/>
          <p:cNvPicPr/>
          <p:nvPr/>
        </p:nvPicPr>
        <p:blipFill>
          <a:blip r:embed="rId3">
            <a:extLst/>
          </a:blip>
          <a:srcRect l="17669" t="0" r="0" b="94559"/>
          <a:stretch>
            <a:fillRect/>
          </a:stretch>
        </p:blipFill>
        <p:spPr>
          <a:xfrm>
            <a:off x="8021973" y="459184"/>
            <a:ext cx="13423908" cy="668655"/>
          </a:xfrm>
          <a:prstGeom prst="rect">
            <a:avLst/>
          </a:prstGeom>
          <a:ln w="12700">
            <a:miter lim="400000"/>
          </a:ln>
        </p:spPr>
      </p:pic>
      <p:sp>
        <p:nvSpPr>
          <p:cNvPr id="425" name="Shape 425"/>
          <p:cNvSpPr/>
          <p:nvPr/>
        </p:nvSpPr>
        <p:spPr>
          <a:xfrm>
            <a:off x="8785471" y="11898805"/>
            <a:ext cx="811506" cy="51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pc="-168" sz="2400">
                <a:solidFill>
                  <a:srgbClr val="000000"/>
                </a:solidFill>
              </a:defRPr>
            </a:lvl1pPr>
          </a:lstStyle>
          <a:p>
            <a:pPr lvl="0">
              <a:defRPr spc="0" sz="1800"/>
            </a:pPr>
            <a:r>
              <a:rPr spc="-168" sz="2400"/>
              <a:t>11:00</a:t>
            </a:r>
          </a:p>
        </p:txBody>
      </p:sp>
      <p:pic>
        <p:nvPicPr>
          <p:cNvPr id="426" name="06-NOV-13.pdf"/>
          <p:cNvPicPr/>
          <p:nvPr/>
        </p:nvPicPr>
        <p:blipFill>
          <a:blip r:embed="rId3">
            <a:extLst/>
          </a:blip>
          <a:srcRect l="17669" t="85541" r="71994" b="5998"/>
          <a:stretch>
            <a:fillRect/>
          </a:stretch>
        </p:blipFill>
        <p:spPr>
          <a:xfrm>
            <a:off x="8018119" y="10971804"/>
            <a:ext cx="1685357" cy="1039677"/>
          </a:xfrm>
          <a:prstGeom prst="rect">
            <a:avLst/>
          </a:prstGeom>
          <a:ln w="12700">
            <a:miter lim="400000"/>
          </a:ln>
        </p:spPr>
      </p:pic>
      <p:pic>
        <p:nvPicPr>
          <p:cNvPr id="427" name="06-NOV-13.pdf"/>
          <p:cNvPicPr/>
          <p:nvPr/>
        </p:nvPicPr>
        <p:blipFill>
          <a:blip r:embed="rId3">
            <a:extLst/>
          </a:blip>
          <a:srcRect l="17669" t="46028" r="80037" b="41893"/>
          <a:stretch>
            <a:fillRect/>
          </a:stretch>
        </p:blipFill>
        <p:spPr>
          <a:xfrm>
            <a:off x="8018119" y="6115849"/>
            <a:ext cx="373905" cy="1484302"/>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4" presetID="22" grpId="1" fill="hold">
                                  <p:stCondLst>
                                    <p:cond delay="0"/>
                                  </p:stCondLst>
                                  <p:iterate type="el" backwards="0">
                                    <p:tmAbs val="0"/>
                                  </p:iterate>
                                  <p:childTnLst>
                                    <p:set>
                                      <p:cBhvr>
                                        <p:cTn id="6" fill="hold"/>
                                        <p:tgtEl>
                                          <p:spTgt spid="422"/>
                                        </p:tgtEl>
                                        <p:attrNameLst>
                                          <p:attrName>style.visibility</p:attrName>
                                        </p:attrNameLst>
                                      </p:cBhvr>
                                      <p:to>
                                        <p:strVal val="visible"/>
                                      </p:to>
                                    </p:set>
                                    <p:animEffect filter="wipe(down)" transition="in">
                                      <p:cBhvr>
                                        <p:cTn id="7" dur="1000"/>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2"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1" name="Shape 431"/>
          <p:cNvSpPr/>
          <p:nvPr/>
        </p:nvSpPr>
        <p:spPr>
          <a:xfrm>
            <a:off x="7378922" y="464913"/>
            <a:ext cx="14706156" cy="12475580"/>
          </a:xfrm>
          <a:prstGeom prst="rect">
            <a:avLst/>
          </a:prstGeom>
          <a:solidFill>
            <a:srgbClr val="FFFFFF"/>
          </a:solidFill>
          <a:ln w="12700">
            <a:miter lim="400000"/>
          </a:ln>
        </p:spPr>
        <p:txBody>
          <a:bodyPr lIns="0" tIns="0" rIns="0" bIns="0" anchor="ctr"/>
          <a:lstStyle/>
          <a:p>
            <a:pPr lvl="0">
              <a:defRPr sz="3600"/>
            </a:pPr>
          </a:p>
        </p:txBody>
      </p:sp>
      <p:pic>
        <p:nvPicPr>
          <p:cNvPr id="432" name="06-NOV-13.pdf"/>
          <p:cNvPicPr/>
          <p:nvPr/>
        </p:nvPicPr>
        <p:blipFill>
          <a:blip r:embed="rId3">
            <a:extLst/>
          </a:blip>
          <a:srcRect l="17669" t="5998" r="71994" b="5998"/>
          <a:stretch>
            <a:fillRect/>
          </a:stretch>
        </p:blipFill>
        <p:spPr>
          <a:xfrm>
            <a:off x="8018119" y="1196403"/>
            <a:ext cx="1685357" cy="10815078"/>
          </a:xfrm>
          <a:prstGeom prst="rect">
            <a:avLst/>
          </a:prstGeom>
          <a:ln w="12700">
            <a:miter lim="400000"/>
          </a:ln>
        </p:spPr>
      </p:pic>
      <p:pic>
        <p:nvPicPr>
          <p:cNvPr id="433" name="06-NOV-13.pdf"/>
          <p:cNvPicPr/>
          <p:nvPr/>
        </p:nvPicPr>
        <p:blipFill>
          <a:blip r:embed="rId3">
            <a:extLst/>
          </a:blip>
          <a:srcRect l="90609" t="0" r="0" b="0"/>
          <a:stretch>
            <a:fillRect/>
          </a:stretch>
        </p:blipFill>
        <p:spPr>
          <a:xfrm>
            <a:off x="19912997" y="459184"/>
            <a:ext cx="1531126" cy="12289516"/>
          </a:xfrm>
          <a:prstGeom prst="rect">
            <a:avLst/>
          </a:prstGeom>
          <a:ln w="12700">
            <a:miter lim="400000"/>
          </a:ln>
        </p:spPr>
      </p:pic>
      <p:pic>
        <p:nvPicPr>
          <p:cNvPr id="434" name="06-NOV-13.pdf"/>
          <p:cNvPicPr/>
          <p:nvPr/>
        </p:nvPicPr>
        <p:blipFill>
          <a:blip r:embed="rId3">
            <a:extLst/>
          </a:blip>
          <a:srcRect l="17669" t="0" r="0" b="94559"/>
          <a:stretch>
            <a:fillRect/>
          </a:stretch>
        </p:blipFill>
        <p:spPr>
          <a:xfrm>
            <a:off x="8021973" y="459184"/>
            <a:ext cx="13423908" cy="668655"/>
          </a:xfrm>
          <a:prstGeom prst="rect">
            <a:avLst/>
          </a:prstGeom>
          <a:ln w="12700">
            <a:miter lim="400000"/>
          </a:ln>
        </p:spPr>
      </p:pic>
      <p:sp>
        <p:nvSpPr>
          <p:cNvPr id="435" name="Shape 435"/>
          <p:cNvSpPr/>
          <p:nvPr/>
        </p:nvSpPr>
        <p:spPr>
          <a:xfrm>
            <a:off x="8785471" y="11898805"/>
            <a:ext cx="811506" cy="51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pc="-168" sz="2400">
                <a:solidFill>
                  <a:srgbClr val="000000"/>
                </a:solidFill>
              </a:defRPr>
            </a:lvl1pPr>
          </a:lstStyle>
          <a:p>
            <a:pPr lvl="0">
              <a:defRPr spc="0" sz="1800"/>
            </a:pPr>
            <a:r>
              <a:rPr spc="-168" sz="2400"/>
              <a:t>11:00</a:t>
            </a:r>
          </a:p>
        </p:txBody>
      </p:sp>
      <p:pic>
        <p:nvPicPr>
          <p:cNvPr id="436" name="06-NOV-13.pdf"/>
          <p:cNvPicPr/>
          <p:nvPr/>
        </p:nvPicPr>
        <p:blipFill>
          <a:blip r:embed="rId3">
            <a:extLst/>
          </a:blip>
          <a:srcRect l="17669" t="46028" r="71994" b="5998"/>
          <a:stretch>
            <a:fillRect/>
          </a:stretch>
        </p:blipFill>
        <p:spPr>
          <a:xfrm>
            <a:off x="8018119" y="6115849"/>
            <a:ext cx="1685357" cy="5895632"/>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4" presetID="22" grpId="1" fill="hold">
                                  <p:stCondLst>
                                    <p:cond delay="0"/>
                                  </p:stCondLst>
                                  <p:iterate type="el" backwards="0">
                                    <p:tmAbs val="0"/>
                                  </p:iterate>
                                  <p:childTnLst>
                                    <p:set>
                                      <p:cBhvr>
                                        <p:cTn id="6" fill="hold"/>
                                        <p:tgtEl>
                                          <p:spTgt spid="432"/>
                                        </p:tgtEl>
                                        <p:attrNameLst>
                                          <p:attrName>style.visibility</p:attrName>
                                        </p:attrNameLst>
                                      </p:cBhvr>
                                      <p:to>
                                        <p:strVal val="visible"/>
                                      </p:to>
                                    </p:set>
                                    <p:animEffect filter="wipe(down)" transition="in">
                                      <p:cBhvr>
                                        <p:cTn id="7" dur="1000"/>
                                        <p:tgtEl>
                                          <p:spTgt spid="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2" grpId="1"/>
    </p:bldLst>
  </p:timing>
</p:sld>
</file>

<file path=ppt/slides/slide2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40" name="Shape 440"/>
          <p:cNvSpPr/>
          <p:nvPr/>
        </p:nvSpPr>
        <p:spPr>
          <a:xfrm>
            <a:off x="7378922" y="464913"/>
            <a:ext cx="14706156" cy="12475580"/>
          </a:xfrm>
          <a:prstGeom prst="rect">
            <a:avLst/>
          </a:prstGeom>
          <a:solidFill>
            <a:srgbClr val="FFFFFF"/>
          </a:solidFill>
          <a:ln w="12700">
            <a:miter lim="400000"/>
          </a:ln>
        </p:spPr>
        <p:txBody>
          <a:bodyPr lIns="0" tIns="0" rIns="0" bIns="0" anchor="ctr"/>
          <a:lstStyle/>
          <a:p>
            <a:pPr lvl="0">
              <a:defRPr sz="3600"/>
            </a:pPr>
          </a:p>
        </p:txBody>
      </p:sp>
      <p:pic>
        <p:nvPicPr>
          <p:cNvPr id="441" name="06-NOV-13.pdf"/>
          <p:cNvPicPr/>
          <p:nvPr/>
        </p:nvPicPr>
        <p:blipFill>
          <a:blip r:embed="rId3">
            <a:extLst/>
          </a:blip>
          <a:srcRect l="17669" t="5998" r="71994" b="5998"/>
          <a:stretch>
            <a:fillRect/>
          </a:stretch>
        </p:blipFill>
        <p:spPr>
          <a:xfrm>
            <a:off x="8018119" y="1196403"/>
            <a:ext cx="1685357" cy="10815078"/>
          </a:xfrm>
          <a:prstGeom prst="rect">
            <a:avLst/>
          </a:prstGeom>
          <a:ln w="12700">
            <a:miter lim="400000"/>
          </a:ln>
        </p:spPr>
      </p:pic>
      <p:pic>
        <p:nvPicPr>
          <p:cNvPr id="442" name="06-NOV-13.pdf"/>
          <p:cNvPicPr/>
          <p:nvPr/>
        </p:nvPicPr>
        <p:blipFill>
          <a:blip r:embed="rId3">
            <a:extLst/>
          </a:blip>
          <a:srcRect l="90609" t="0" r="0" b="0"/>
          <a:stretch>
            <a:fillRect/>
          </a:stretch>
        </p:blipFill>
        <p:spPr>
          <a:xfrm>
            <a:off x="19912997" y="459184"/>
            <a:ext cx="1531126" cy="12289516"/>
          </a:xfrm>
          <a:prstGeom prst="rect">
            <a:avLst/>
          </a:prstGeom>
          <a:ln w="12700">
            <a:miter lim="400000"/>
          </a:ln>
        </p:spPr>
      </p:pic>
      <p:pic>
        <p:nvPicPr>
          <p:cNvPr id="443" name="06-NOV-13.pdf"/>
          <p:cNvPicPr/>
          <p:nvPr/>
        </p:nvPicPr>
        <p:blipFill>
          <a:blip r:embed="rId3">
            <a:extLst/>
          </a:blip>
          <a:srcRect l="17669" t="0" r="0" b="94559"/>
          <a:stretch>
            <a:fillRect/>
          </a:stretch>
        </p:blipFill>
        <p:spPr>
          <a:xfrm>
            <a:off x="8021973" y="459184"/>
            <a:ext cx="13423908" cy="668655"/>
          </a:xfrm>
          <a:prstGeom prst="rect">
            <a:avLst/>
          </a:prstGeom>
          <a:ln w="12700">
            <a:miter lim="400000"/>
          </a:ln>
        </p:spPr>
      </p:pic>
      <p:sp>
        <p:nvSpPr>
          <p:cNvPr id="444" name="Shape 444"/>
          <p:cNvSpPr/>
          <p:nvPr/>
        </p:nvSpPr>
        <p:spPr>
          <a:xfrm>
            <a:off x="8785471" y="11898805"/>
            <a:ext cx="811506" cy="51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pc="-168" sz="2400">
                <a:solidFill>
                  <a:srgbClr val="000000"/>
                </a:solidFill>
              </a:defRPr>
            </a:lvl1pPr>
          </a:lstStyle>
          <a:p>
            <a:pPr lvl="0">
              <a:defRPr spc="0" sz="1800"/>
            </a:pPr>
            <a:r>
              <a:rPr spc="-168" sz="2400"/>
              <a:t>11:00</a:t>
            </a:r>
          </a:p>
        </p:txBody>
      </p:sp>
      <p:pic>
        <p:nvPicPr>
          <p:cNvPr id="445" name="06-NOV-13.pdf"/>
          <p:cNvPicPr/>
          <p:nvPr/>
        </p:nvPicPr>
        <p:blipFill>
          <a:blip r:embed="rId3">
            <a:extLst/>
          </a:blip>
          <a:srcRect l="17669" t="46028" r="71994" b="5998"/>
          <a:stretch>
            <a:fillRect/>
          </a:stretch>
        </p:blipFill>
        <p:spPr>
          <a:xfrm>
            <a:off x="8018119" y="6115849"/>
            <a:ext cx="1685357" cy="5895632"/>
          </a:xfrm>
          <a:prstGeom prst="rect">
            <a:avLst/>
          </a:prstGeom>
          <a:ln w="12700">
            <a:miter lim="400000"/>
          </a:ln>
        </p:spPr>
      </p:pic>
      <p:pic>
        <p:nvPicPr>
          <p:cNvPr id="446" name="06-NOV-13.mp4"/>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515458" y="3501711"/>
            <a:ext cx="6705864" cy="6712578"/>
          </a:xfrm>
          <a:prstGeom prst="rect">
            <a:avLst/>
          </a:prstGeom>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0" fill="hold"/>
                                        <p:tgtEl>
                                          <p:spTgt spid="446"/>
                                        </p:tgtEl>
                                      </p:cBhvr>
                                    </p:cmd>
                                  </p:childTnLst>
                                </p:cTn>
                              </p:par>
                            </p:childTnLst>
                          </p:cTn>
                        </p:par>
                      </p:childTnLst>
                    </p:cTn>
                  </p:par>
                  <p:par>
                    <p:cTn id="7" fill="hold">
                      <p:stCondLst>
                        <p:cond delay="indefinite"/>
                      </p:stCondLst>
                      <p:childTnLst>
                        <p:par>
                          <p:cTn id="8" fill="hold">
                            <p:stCondLst>
                              <p:cond delay="0"/>
                            </p:stCondLst>
                            <p:childTnLst>
                              <p:par>
                                <p:cTn id="9" nodeType="clickEffect" presetClass="exit" presetSubtype="0" presetID="10" grpId="2" fill="hold">
                                  <p:stCondLst>
                                    <p:cond delay="0"/>
                                  </p:stCondLst>
                                  <p:iterate type="el" backwards="0">
                                    <p:tmAbs val="0"/>
                                  </p:iterate>
                                  <p:childTnLst>
                                    <p:animEffect filter="fade" transition="out">
                                      <p:cBhvr>
                                        <p:cTn id="10" dur="1000" fill="hold"/>
                                        <p:tgtEl>
                                          <p:spTgt spid="446"/>
                                        </p:tgtEl>
                                      </p:cBhvr>
                                    </p:animEffect>
                                    <p:set>
                                      <p:cBhvr>
                                        <p:cTn id="11" fill="hold">
                                          <p:stCondLst>
                                            <p:cond delay="999"/>
                                          </p:stCondLst>
                                        </p:cTn>
                                        <p:tgtEl>
                                          <p:spTgt spid="44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2" fill="hold" display="0">
                  <p:stCondLst>
                    <p:cond delay="indefinite"/>
                  </p:stCondLst>
                </p:cTn>
                <p:tgtEl>
                  <p:spTgt spid="446"/>
                </p:tgtEl>
              </p:cMediaNode>
            </p:video>
          </p:childTnLst>
        </p:cTn>
      </p:par>
    </p:tnLst>
    <p:bldLst>
      <p:bldP build="whole" bldLvl="1" animBg="1" rev="0" advAuto="0" spid="446"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ph type="title"/>
          </p:nvPr>
        </p:nvSpPr>
        <p:spPr>
          <a:prstGeom prst="rect">
            <a:avLst/>
          </a:prstGeom>
        </p:spPr>
        <p:txBody>
          <a:bodyPr/>
          <a:lstStyle/>
          <a:p>
            <a:pPr lvl="0">
              <a:defRPr sz="1800">
                <a:solidFill>
                  <a:srgbClr val="000000"/>
                </a:solidFill>
              </a:defRPr>
            </a:pPr>
            <a:r>
              <a:rPr sz="8000">
                <a:solidFill>
                  <a:srgbClr val="FFFFFF"/>
                </a:solidFill>
              </a:rPr>
              <a:t>PS - point light sources</a:t>
            </a:r>
          </a:p>
        </p:txBody>
      </p:sp>
      <p:pic>
        <p:nvPicPr>
          <p:cNvPr id="82" name="pasted-image.pdf"/>
          <p:cNvPicPr/>
          <p:nvPr/>
        </p:nvPicPr>
        <p:blipFill>
          <a:blip r:embed="rId3">
            <a:extLst/>
          </a:blip>
          <a:stretch>
            <a:fillRect/>
          </a:stretch>
        </p:blipFill>
        <p:spPr>
          <a:xfrm>
            <a:off x="4590656" y="7498354"/>
            <a:ext cx="15202688" cy="5398057"/>
          </a:xfrm>
          <a:prstGeom prst="rect">
            <a:avLst/>
          </a:prstGeom>
          <a:ln w="12700">
            <a:miter lim="400000"/>
          </a:ln>
        </p:spPr>
      </p:pic>
      <p:pic>
        <p:nvPicPr>
          <p:cNvPr id="83" name="pasted-image.pdf"/>
          <p:cNvPicPr/>
          <p:nvPr/>
        </p:nvPicPr>
        <p:blipFill>
          <a:blip r:embed="rId4">
            <a:extLst/>
          </a:blip>
          <a:stretch>
            <a:fillRect/>
          </a:stretch>
        </p:blipFill>
        <p:spPr>
          <a:xfrm>
            <a:off x="10267367" y="5419903"/>
            <a:ext cx="3849266" cy="1418151"/>
          </a:xfrm>
          <a:prstGeom prst="rect">
            <a:avLst/>
          </a:prstGeom>
          <a:ln w="12700">
            <a:miter lim="400000"/>
          </a:ln>
        </p:spPr>
      </p:pic>
      <p:sp>
        <p:nvSpPr>
          <p:cNvPr id="84" name="Shape 84"/>
          <p:cNvSpPr/>
          <p:nvPr/>
        </p:nvSpPr>
        <p:spPr>
          <a:xfrm>
            <a:off x="5023777" y="3530183"/>
            <a:ext cx="2484756"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pixel</a:t>
            </a:r>
            <a:endParaRPr sz="5000">
              <a:solidFill>
                <a:srgbClr val="FFFFFF"/>
              </a:solidFill>
            </a:endParaRPr>
          </a:p>
          <a:p>
            <a:pPr lvl="0">
              <a:defRPr sz="1800">
                <a:solidFill>
                  <a:srgbClr val="000000"/>
                </a:solidFill>
              </a:defRPr>
            </a:pPr>
            <a:r>
              <a:rPr sz="5000">
                <a:solidFill>
                  <a:srgbClr val="FFFFFF"/>
                </a:solidFill>
              </a:rPr>
              <a:t>intensity</a:t>
            </a:r>
          </a:p>
        </p:txBody>
      </p:sp>
      <p:sp>
        <p:nvSpPr>
          <p:cNvPr id="85" name="Shape 85"/>
          <p:cNvSpPr/>
          <p:nvPr/>
        </p:nvSpPr>
        <p:spPr>
          <a:xfrm>
            <a:off x="10884852" y="2398280"/>
            <a:ext cx="2614296"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light</a:t>
            </a:r>
            <a:endParaRPr sz="5000">
              <a:solidFill>
                <a:srgbClr val="FFFFFF"/>
              </a:solidFill>
            </a:endParaRPr>
          </a:p>
          <a:p>
            <a:pPr lvl="0">
              <a:defRPr sz="1800">
                <a:solidFill>
                  <a:srgbClr val="000000"/>
                </a:solidFill>
              </a:defRPr>
            </a:pPr>
            <a:r>
              <a:rPr sz="5000">
                <a:solidFill>
                  <a:srgbClr val="FFFFFF"/>
                </a:solidFill>
              </a:rPr>
              <a:t>direction</a:t>
            </a:r>
          </a:p>
        </p:txBody>
      </p:sp>
      <p:sp>
        <p:nvSpPr>
          <p:cNvPr id="86" name="Shape 86"/>
          <p:cNvSpPr/>
          <p:nvPr/>
        </p:nvSpPr>
        <p:spPr>
          <a:xfrm>
            <a:off x="15921768" y="3149183"/>
            <a:ext cx="2461261" cy="2428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scaled</a:t>
            </a:r>
            <a:endParaRPr sz="5000">
              <a:solidFill>
                <a:srgbClr val="FFFFFF"/>
              </a:solidFill>
            </a:endParaRPr>
          </a:p>
          <a:p>
            <a:pPr lvl="0">
              <a:defRPr sz="1800">
                <a:solidFill>
                  <a:srgbClr val="000000"/>
                </a:solidFill>
              </a:defRPr>
            </a:pPr>
            <a:r>
              <a:rPr sz="5000">
                <a:solidFill>
                  <a:srgbClr val="FFFFFF"/>
                </a:solidFill>
              </a:rPr>
              <a:t>surface</a:t>
            </a:r>
            <a:endParaRPr sz="5000">
              <a:solidFill>
                <a:srgbClr val="FFFFFF"/>
              </a:solidFill>
            </a:endParaRPr>
          </a:p>
          <a:p>
            <a:pPr lvl="0">
              <a:defRPr sz="1800">
                <a:solidFill>
                  <a:srgbClr val="000000"/>
                </a:solidFill>
              </a:defRPr>
            </a:pPr>
            <a:r>
              <a:rPr sz="5000">
                <a:solidFill>
                  <a:srgbClr val="FFFFFF"/>
                </a:solidFill>
              </a:rPr>
              <a:t>normal</a:t>
            </a:r>
          </a:p>
        </p:txBody>
      </p:sp>
      <p:sp>
        <p:nvSpPr>
          <p:cNvPr id="87" name="Shape 87"/>
          <p:cNvSpPr/>
          <p:nvPr/>
        </p:nvSpPr>
        <p:spPr>
          <a:xfrm>
            <a:off x="7675973" y="5271061"/>
            <a:ext cx="2204491" cy="768237"/>
          </a:xfrm>
          <a:prstGeom prst="line">
            <a:avLst/>
          </a:prstGeom>
          <a:ln w="76200">
            <a:solidFill>
              <a:srgbClr val="FFFFFF"/>
            </a:solidFill>
            <a:miter lim="400000"/>
            <a:tailEnd type="triangle"/>
          </a:ln>
        </p:spPr>
        <p:txBody>
          <a:bodyPr lIns="0" tIns="0" rIns="0" bIns="0" anchor="ctr"/>
          <a:lstStyle/>
          <a:p>
            <a:pPr lvl="0">
              <a:defRPr sz="3600"/>
            </a:pPr>
          </a:p>
        </p:txBody>
      </p:sp>
      <p:sp>
        <p:nvSpPr>
          <p:cNvPr id="88" name="Shape 88"/>
          <p:cNvSpPr/>
          <p:nvPr/>
        </p:nvSpPr>
        <p:spPr>
          <a:xfrm>
            <a:off x="12366387" y="4248094"/>
            <a:ext cx="137922" cy="1052631"/>
          </a:xfrm>
          <a:prstGeom prst="line">
            <a:avLst/>
          </a:prstGeom>
          <a:ln w="76200">
            <a:solidFill>
              <a:srgbClr val="FFFFFF"/>
            </a:solidFill>
            <a:miter lim="400000"/>
            <a:tailEnd type="triangle"/>
          </a:ln>
        </p:spPr>
        <p:txBody>
          <a:bodyPr lIns="0" tIns="0" rIns="0" bIns="0" anchor="ctr"/>
          <a:lstStyle/>
          <a:p>
            <a:pPr lvl="0">
              <a:defRPr sz="3600"/>
            </a:pPr>
          </a:p>
        </p:txBody>
      </p:sp>
      <p:sp>
        <p:nvSpPr>
          <p:cNvPr id="89" name="Shape 89"/>
          <p:cNvSpPr/>
          <p:nvPr/>
        </p:nvSpPr>
        <p:spPr>
          <a:xfrm flipH="1">
            <a:off x="14395745" y="4680488"/>
            <a:ext cx="1398273" cy="1358810"/>
          </a:xfrm>
          <a:prstGeom prst="line">
            <a:avLst/>
          </a:prstGeom>
          <a:ln w="76200">
            <a:solidFill>
              <a:srgbClr val="FFFFFF"/>
            </a:solidFill>
            <a:miter lim="400000"/>
            <a:tailEnd type="triangle"/>
          </a:ln>
        </p:spPr>
        <p:txBody>
          <a:bodyPr lIns="0" tIns="0" rIns="0" bIns="0" anchor="ctr"/>
          <a:lstStyle/>
          <a:p>
            <a:pPr lvl="0">
              <a:defRPr sz="3600"/>
            </a:pPr>
          </a:p>
        </p:txBody>
      </p:sp>
      <p:grpSp>
        <p:nvGrpSpPr>
          <p:cNvPr id="92" name="Group 92"/>
          <p:cNvGrpSpPr/>
          <p:nvPr/>
        </p:nvGrpSpPr>
        <p:grpSpPr>
          <a:xfrm>
            <a:off x="16691640" y="7117783"/>
            <a:ext cx="4601846" cy="2252895"/>
            <a:chOff x="0" y="0"/>
            <a:chExt cx="4601845" cy="2252894"/>
          </a:xfrm>
        </p:grpSpPr>
        <p:sp>
          <p:nvSpPr>
            <p:cNvPr id="90" name="Shape 90"/>
            <p:cNvSpPr/>
            <p:nvPr/>
          </p:nvSpPr>
          <p:spPr>
            <a:xfrm>
              <a:off x="-1" y="0"/>
              <a:ext cx="460184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Must be rank 3!</a:t>
              </a:r>
            </a:p>
          </p:txBody>
        </p:sp>
        <p:sp>
          <p:nvSpPr>
            <p:cNvPr id="91" name="Shape 91"/>
            <p:cNvSpPr/>
            <p:nvPr/>
          </p:nvSpPr>
          <p:spPr>
            <a:xfrm flipH="1">
              <a:off x="1964595" y="1104030"/>
              <a:ext cx="1" cy="1148865"/>
            </a:xfrm>
            <a:prstGeom prst="line">
              <a:avLst/>
            </a:prstGeom>
            <a:noFill/>
            <a:ln w="76200" cap="flat">
              <a:solidFill>
                <a:srgbClr val="FFFFFF"/>
              </a:solidFill>
              <a:prstDash val="solid"/>
              <a:miter lim="400000"/>
              <a:tailEnd type="triangle" w="med" len="med"/>
            </a:ln>
            <a:effectLst/>
          </p:spPr>
          <p:txBody>
            <a:bodyPr wrap="square" lIns="0" tIns="0" rIns="0" bIns="0" numCol="1" anchor="ctr">
              <a:noAutofit/>
            </a:bodyPr>
            <a:lstStyle/>
            <a:p>
              <a:pPr lvl="0">
                <a:defRPr sz="3600"/>
              </a:pPr>
            </a:p>
          </p:txBody>
        </p:sp>
      </p:gr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84"/>
                                        </p:tgtEl>
                                        <p:attrNameLst>
                                          <p:attrName>style.visibility</p:attrName>
                                        </p:attrNameLst>
                                      </p:cBhvr>
                                      <p:to>
                                        <p:strVal val="visible"/>
                                      </p:to>
                                    </p:set>
                                    <p:animEffect filter="dissolve" transition="in">
                                      <p:cBhvr>
                                        <p:cTn id="7" dur="500"/>
                                        <p:tgtEl>
                                          <p:spTgt spid="84"/>
                                        </p:tgtEl>
                                      </p:cBhvr>
                                    </p:animEffect>
                                  </p:childTnLst>
                                </p:cTn>
                              </p:par>
                            </p:childTnLst>
                          </p:cTn>
                        </p:par>
                        <p:par>
                          <p:cTn id="8" fill="hold">
                            <p:stCondLst>
                              <p:cond delay="500"/>
                            </p:stCondLst>
                            <p:childTnLst>
                              <p:par>
                                <p:cTn id="9" nodeType="afterEffect" presetClass="entr" presetSubtype="0" presetID="9" grpId="2" fill="hold">
                                  <p:stCondLst>
                                    <p:cond delay="0"/>
                                  </p:stCondLst>
                                  <p:iterate type="el" backwards="0">
                                    <p:tmAbs val="0"/>
                                  </p:iterate>
                                  <p:childTnLst>
                                    <p:set>
                                      <p:cBhvr>
                                        <p:cTn id="10" fill="hold"/>
                                        <p:tgtEl>
                                          <p:spTgt spid="87"/>
                                        </p:tgtEl>
                                        <p:attrNameLst>
                                          <p:attrName>style.visibility</p:attrName>
                                        </p:attrNameLst>
                                      </p:cBhvr>
                                      <p:to>
                                        <p:strVal val="visible"/>
                                      </p:to>
                                    </p:set>
                                    <p:animEffect filter="dissolve" transition="in">
                                      <p:cBhvr>
                                        <p:cTn id="11" dur="500"/>
                                        <p:tgtEl>
                                          <p:spTgt spid="87"/>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85"/>
                                        </p:tgtEl>
                                        <p:attrNameLst>
                                          <p:attrName>style.visibility</p:attrName>
                                        </p:attrNameLst>
                                      </p:cBhvr>
                                      <p:to>
                                        <p:strVal val="visible"/>
                                      </p:to>
                                    </p:set>
                                    <p:animEffect filter="dissolve" transition="in">
                                      <p:cBhvr>
                                        <p:cTn id="16" dur="500"/>
                                        <p:tgtEl>
                                          <p:spTgt spid="85"/>
                                        </p:tgtEl>
                                      </p:cBhvr>
                                    </p:animEffect>
                                  </p:childTnLst>
                                </p:cTn>
                              </p:par>
                            </p:childTnLst>
                          </p:cTn>
                        </p:par>
                        <p:par>
                          <p:cTn id="17" fill="hold">
                            <p:stCondLst>
                              <p:cond delay="500"/>
                            </p:stCondLst>
                            <p:childTnLst>
                              <p:par>
                                <p:cTn id="18" nodeType="afterEffect" presetClass="entr" presetSubtype="0" presetID="9" grpId="4" fill="hold">
                                  <p:stCondLst>
                                    <p:cond delay="0"/>
                                  </p:stCondLst>
                                  <p:iterate type="el" backwards="0">
                                    <p:tmAbs val="0"/>
                                  </p:iterate>
                                  <p:childTnLst>
                                    <p:set>
                                      <p:cBhvr>
                                        <p:cTn id="19" fill="hold"/>
                                        <p:tgtEl>
                                          <p:spTgt spid="88"/>
                                        </p:tgtEl>
                                        <p:attrNameLst>
                                          <p:attrName>style.visibility</p:attrName>
                                        </p:attrNameLst>
                                      </p:cBhvr>
                                      <p:to>
                                        <p:strVal val="visible"/>
                                      </p:to>
                                    </p:set>
                                    <p:animEffect filter="dissolve" transition="in">
                                      <p:cBhvr>
                                        <p:cTn id="20" dur="500"/>
                                        <p:tgtEl>
                                          <p:spTgt spid="88"/>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5" fill="hold">
                                  <p:stCondLst>
                                    <p:cond delay="0"/>
                                  </p:stCondLst>
                                  <p:iterate type="el" backwards="0">
                                    <p:tmAbs val="0"/>
                                  </p:iterate>
                                  <p:childTnLst>
                                    <p:set>
                                      <p:cBhvr>
                                        <p:cTn id="24" fill="hold"/>
                                        <p:tgtEl>
                                          <p:spTgt spid="86"/>
                                        </p:tgtEl>
                                        <p:attrNameLst>
                                          <p:attrName>style.visibility</p:attrName>
                                        </p:attrNameLst>
                                      </p:cBhvr>
                                      <p:to>
                                        <p:strVal val="visible"/>
                                      </p:to>
                                    </p:set>
                                    <p:animEffect filter="dissolve" transition="in">
                                      <p:cBhvr>
                                        <p:cTn id="25" dur="500"/>
                                        <p:tgtEl>
                                          <p:spTgt spid="86"/>
                                        </p:tgtEl>
                                      </p:cBhvr>
                                    </p:animEffect>
                                  </p:childTnLst>
                                </p:cTn>
                              </p:par>
                            </p:childTnLst>
                          </p:cTn>
                        </p:par>
                        <p:par>
                          <p:cTn id="26" fill="hold">
                            <p:stCondLst>
                              <p:cond delay="500"/>
                            </p:stCondLst>
                            <p:childTnLst>
                              <p:par>
                                <p:cTn id="27" nodeType="afterEffect" presetClass="entr" presetSubtype="0" presetID="9" grpId="6" fill="hold">
                                  <p:stCondLst>
                                    <p:cond delay="0"/>
                                  </p:stCondLst>
                                  <p:iterate type="el" backwards="0">
                                    <p:tmAbs val="0"/>
                                  </p:iterate>
                                  <p:childTnLst>
                                    <p:set>
                                      <p:cBhvr>
                                        <p:cTn id="28" fill="hold"/>
                                        <p:tgtEl>
                                          <p:spTgt spid="89"/>
                                        </p:tgtEl>
                                        <p:attrNameLst>
                                          <p:attrName>style.visibility</p:attrName>
                                        </p:attrNameLst>
                                      </p:cBhvr>
                                      <p:to>
                                        <p:strVal val="visible"/>
                                      </p:to>
                                    </p:set>
                                    <p:animEffect filter="dissolve" transition="in">
                                      <p:cBhvr>
                                        <p:cTn id="29" dur="500"/>
                                        <p:tgtEl>
                                          <p:spTgt spid="89"/>
                                        </p:tgtEl>
                                      </p:cBhvr>
                                    </p:animEffect>
                                  </p:childTnLst>
                                </p:cTn>
                              </p:par>
                            </p:childTnLst>
                          </p:cTn>
                        </p:par>
                      </p:childTnLst>
                    </p:cTn>
                  </p:par>
                  <p:par>
                    <p:cTn id="30" fill="hold">
                      <p:stCondLst>
                        <p:cond delay="indefinite"/>
                      </p:stCondLst>
                      <p:childTnLst>
                        <p:par>
                          <p:cTn id="31" fill="hold">
                            <p:stCondLst>
                              <p:cond delay="0"/>
                            </p:stCondLst>
                            <p:childTnLst>
                              <p:par>
                                <p:cTn id="32" nodeType="clickEffect" presetClass="entr" presetSubtype="0" presetID="10" grpId="7" fill="hold">
                                  <p:stCondLst>
                                    <p:cond delay="0"/>
                                  </p:stCondLst>
                                  <p:iterate type="el" backwards="0">
                                    <p:tmAbs val="0"/>
                                  </p:iterate>
                                  <p:childTnLst>
                                    <p:set>
                                      <p:cBhvr>
                                        <p:cTn id="33" fill="hold"/>
                                        <p:tgtEl>
                                          <p:spTgt spid="82"/>
                                        </p:tgtEl>
                                        <p:attrNameLst>
                                          <p:attrName>style.visibility</p:attrName>
                                        </p:attrNameLst>
                                      </p:cBhvr>
                                      <p:to>
                                        <p:strVal val="visible"/>
                                      </p:to>
                                    </p:set>
                                    <p:animEffect filter="fade" transition="in">
                                      <p:cBhvr>
                                        <p:cTn id="34" dur="500"/>
                                        <p:tgtEl>
                                          <p:spTgt spid="82"/>
                                        </p:tgtEl>
                                      </p:cBhvr>
                                    </p:animEffec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0" grpId="8" fill="hold">
                                  <p:stCondLst>
                                    <p:cond delay="0"/>
                                  </p:stCondLst>
                                  <p:iterate type="el" backwards="0">
                                    <p:tmAbs val="0"/>
                                  </p:iterate>
                                  <p:childTnLst>
                                    <p:set>
                                      <p:cBhvr>
                                        <p:cTn id="38" fill="hold"/>
                                        <p:tgtEl>
                                          <p:spTgt spid="92"/>
                                        </p:tgtEl>
                                        <p:attrNameLst>
                                          <p:attrName>style.visibility</p:attrName>
                                        </p:attrNameLst>
                                      </p:cBhvr>
                                      <p:to>
                                        <p:strVal val="visible"/>
                                      </p:to>
                                    </p:set>
                                    <p:animEffect filter="fade" transition="in">
                                      <p:cBhvr>
                                        <p:cTn id="39" dur="1000"/>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 grpId="5"/>
      <p:bldP build="whole" bldLvl="1" animBg="1" rev="0" advAuto="0" spid="88" grpId="4"/>
      <p:bldP build="whole" bldLvl="1" animBg="1" rev="0" advAuto="0" spid="84" grpId="1"/>
      <p:bldP build="whole" bldLvl="1" animBg="1" rev="0" advAuto="0" spid="89" grpId="6"/>
      <p:bldP build="whole" bldLvl="1" animBg="1" rev="0" advAuto="0" spid="87" grpId="2"/>
      <p:bldP build="whole" bldLvl="1" animBg="1" rev="0" advAuto="0" spid="92" grpId="8"/>
      <p:bldP build="whole" bldLvl="1" animBg="1" rev="0" advAuto="0" spid="85" grpId="3"/>
      <p:bldP build="whole" bldLvl="1" animBg="1" rev="0" advAuto="0" spid="82" grpId="7"/>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0" name="Shape 450"/>
          <p:cNvSpPr/>
          <p:nvPr/>
        </p:nvSpPr>
        <p:spPr>
          <a:xfrm>
            <a:off x="7378922" y="464913"/>
            <a:ext cx="14706156" cy="12475580"/>
          </a:xfrm>
          <a:prstGeom prst="rect">
            <a:avLst/>
          </a:prstGeom>
          <a:solidFill>
            <a:srgbClr val="FFFFFF"/>
          </a:solidFill>
          <a:ln w="12700">
            <a:miter lim="400000"/>
          </a:ln>
        </p:spPr>
        <p:txBody>
          <a:bodyPr lIns="0" tIns="0" rIns="0" bIns="0" anchor="ctr"/>
          <a:lstStyle/>
          <a:p>
            <a:pPr lvl="0">
              <a:defRPr sz="3600"/>
            </a:pPr>
          </a:p>
        </p:txBody>
      </p:sp>
      <p:pic>
        <p:nvPicPr>
          <p:cNvPr id="451" name="06-NOV-13.pdf"/>
          <p:cNvPicPr/>
          <p:nvPr/>
        </p:nvPicPr>
        <p:blipFill>
          <a:blip r:embed="rId3">
            <a:extLst/>
          </a:blip>
          <a:srcRect l="17669" t="5998" r="71994" b="5998"/>
          <a:stretch>
            <a:fillRect/>
          </a:stretch>
        </p:blipFill>
        <p:spPr>
          <a:xfrm>
            <a:off x="8018119" y="1196403"/>
            <a:ext cx="1685357" cy="10815078"/>
          </a:xfrm>
          <a:prstGeom prst="rect">
            <a:avLst/>
          </a:prstGeom>
          <a:ln w="12700">
            <a:miter lim="400000"/>
          </a:ln>
        </p:spPr>
      </p:pic>
      <p:pic>
        <p:nvPicPr>
          <p:cNvPr id="452" name="06-NOV-13.pdf"/>
          <p:cNvPicPr/>
          <p:nvPr/>
        </p:nvPicPr>
        <p:blipFill>
          <a:blip r:embed="rId3">
            <a:extLst/>
          </a:blip>
          <a:srcRect l="90609" t="0" r="0" b="0"/>
          <a:stretch>
            <a:fillRect/>
          </a:stretch>
        </p:blipFill>
        <p:spPr>
          <a:xfrm>
            <a:off x="19912997" y="459184"/>
            <a:ext cx="1531126" cy="12289516"/>
          </a:xfrm>
          <a:prstGeom prst="rect">
            <a:avLst/>
          </a:prstGeom>
          <a:ln w="12700">
            <a:miter lim="400000"/>
          </a:ln>
        </p:spPr>
      </p:pic>
      <p:pic>
        <p:nvPicPr>
          <p:cNvPr id="453" name="06-NOV-13.pdf"/>
          <p:cNvPicPr/>
          <p:nvPr/>
        </p:nvPicPr>
        <p:blipFill>
          <a:blip r:embed="rId3">
            <a:extLst/>
          </a:blip>
          <a:srcRect l="17669" t="0" r="0" b="94559"/>
          <a:stretch>
            <a:fillRect/>
          </a:stretch>
        </p:blipFill>
        <p:spPr>
          <a:xfrm>
            <a:off x="8021973" y="459184"/>
            <a:ext cx="13423908" cy="668655"/>
          </a:xfrm>
          <a:prstGeom prst="rect">
            <a:avLst/>
          </a:prstGeom>
          <a:ln w="12700">
            <a:miter lim="400000"/>
          </a:ln>
        </p:spPr>
      </p:pic>
      <p:sp>
        <p:nvSpPr>
          <p:cNvPr id="454" name="Shape 454"/>
          <p:cNvSpPr/>
          <p:nvPr/>
        </p:nvSpPr>
        <p:spPr>
          <a:xfrm>
            <a:off x="8785471" y="11898805"/>
            <a:ext cx="811506" cy="51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pc="-168" sz="2400">
                <a:solidFill>
                  <a:srgbClr val="000000"/>
                </a:solidFill>
              </a:defRPr>
            </a:lvl1pPr>
          </a:lstStyle>
          <a:p>
            <a:pPr lvl="0">
              <a:defRPr spc="0" sz="1800"/>
            </a:pPr>
            <a:r>
              <a:rPr spc="-168" sz="2400"/>
              <a:t>11:00</a:t>
            </a:r>
          </a:p>
        </p:txBody>
      </p:sp>
      <p:pic>
        <p:nvPicPr>
          <p:cNvPr id="455" name="06-NOV-13.pdf"/>
          <p:cNvPicPr/>
          <p:nvPr/>
        </p:nvPicPr>
        <p:blipFill>
          <a:blip r:embed="rId3">
            <a:extLst/>
          </a:blip>
          <a:srcRect l="33061" t="5998" r="61387" b="1864"/>
          <a:stretch>
            <a:fillRect/>
          </a:stretch>
        </p:blipFill>
        <p:spPr>
          <a:xfrm>
            <a:off x="10527824" y="1196403"/>
            <a:ext cx="905004" cy="11323194"/>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4" presetID="22" grpId="1" fill="hold">
                                  <p:stCondLst>
                                    <p:cond delay="0"/>
                                  </p:stCondLst>
                                  <p:iterate type="el" backwards="0">
                                    <p:tmAbs val="0"/>
                                  </p:iterate>
                                  <p:childTnLst>
                                    <p:set>
                                      <p:cBhvr>
                                        <p:cTn id="6" fill="hold"/>
                                        <p:tgtEl>
                                          <p:spTgt spid="455"/>
                                        </p:tgtEl>
                                        <p:attrNameLst>
                                          <p:attrName>style.visibility</p:attrName>
                                        </p:attrNameLst>
                                      </p:cBhvr>
                                      <p:to>
                                        <p:strVal val="visible"/>
                                      </p:to>
                                    </p:set>
                                    <p:animEffect filter="wipe(down)" transition="in">
                                      <p:cBhvr>
                                        <p:cTn id="7" dur="10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5"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9" name="Shape 459"/>
          <p:cNvSpPr/>
          <p:nvPr/>
        </p:nvSpPr>
        <p:spPr>
          <a:xfrm>
            <a:off x="7378922" y="464913"/>
            <a:ext cx="14706156" cy="12475580"/>
          </a:xfrm>
          <a:prstGeom prst="rect">
            <a:avLst/>
          </a:prstGeom>
          <a:solidFill>
            <a:srgbClr val="FFFFFF"/>
          </a:solidFill>
          <a:ln w="12700">
            <a:miter lim="400000"/>
          </a:ln>
        </p:spPr>
        <p:txBody>
          <a:bodyPr lIns="0" tIns="0" rIns="0" bIns="0" anchor="ctr"/>
          <a:lstStyle/>
          <a:p>
            <a:pPr lvl="0">
              <a:defRPr sz="3600"/>
            </a:pPr>
          </a:p>
        </p:txBody>
      </p:sp>
      <p:pic>
        <p:nvPicPr>
          <p:cNvPr id="460" name="06-NOV-13.pdf"/>
          <p:cNvPicPr/>
          <p:nvPr/>
        </p:nvPicPr>
        <p:blipFill>
          <a:blip r:embed="rId3">
            <a:extLst/>
          </a:blip>
          <a:srcRect l="27971" t="0" r="9120" b="0"/>
          <a:stretch>
            <a:fillRect/>
          </a:stretch>
        </p:blipFill>
        <p:spPr>
          <a:xfrm>
            <a:off x="9708696" y="459184"/>
            <a:ext cx="10257078" cy="12289517"/>
          </a:xfrm>
          <a:prstGeom prst="rect">
            <a:avLst/>
          </a:prstGeom>
          <a:ln w="12700">
            <a:miter lim="400000"/>
          </a:ln>
        </p:spPr>
      </p:pic>
      <p:pic>
        <p:nvPicPr>
          <p:cNvPr id="461" name="06-NOV-13.pdf"/>
          <p:cNvPicPr/>
          <p:nvPr/>
        </p:nvPicPr>
        <p:blipFill>
          <a:blip r:embed="rId3">
            <a:extLst/>
          </a:blip>
          <a:srcRect l="17669" t="0" r="71994" b="5998"/>
          <a:stretch>
            <a:fillRect/>
          </a:stretch>
        </p:blipFill>
        <p:spPr>
          <a:xfrm>
            <a:off x="8018119" y="459184"/>
            <a:ext cx="1685357" cy="11552297"/>
          </a:xfrm>
          <a:prstGeom prst="rect">
            <a:avLst/>
          </a:prstGeom>
          <a:ln w="12700">
            <a:miter lim="400000"/>
          </a:ln>
        </p:spPr>
      </p:pic>
      <p:pic>
        <p:nvPicPr>
          <p:cNvPr id="462" name="06-NOV-13.pdf"/>
          <p:cNvPicPr/>
          <p:nvPr/>
        </p:nvPicPr>
        <p:blipFill>
          <a:blip r:embed="rId3">
            <a:extLst/>
          </a:blip>
          <a:srcRect l="90609" t="0" r="0" b="0"/>
          <a:stretch>
            <a:fillRect/>
          </a:stretch>
        </p:blipFill>
        <p:spPr>
          <a:xfrm>
            <a:off x="19912997" y="459184"/>
            <a:ext cx="1531126" cy="12289516"/>
          </a:xfrm>
          <a:prstGeom prst="rect">
            <a:avLst/>
          </a:prstGeom>
          <a:ln w="12700">
            <a:miter lim="400000"/>
          </a:ln>
        </p:spPr>
      </p:pic>
      <p:pic>
        <p:nvPicPr>
          <p:cNvPr id="463" name="06-NOV-13.pdf"/>
          <p:cNvPicPr/>
          <p:nvPr/>
        </p:nvPicPr>
        <p:blipFill>
          <a:blip r:embed="rId3">
            <a:extLst/>
          </a:blip>
          <a:srcRect l="17669" t="0" r="0" b="94559"/>
          <a:stretch>
            <a:fillRect/>
          </a:stretch>
        </p:blipFill>
        <p:spPr>
          <a:xfrm>
            <a:off x="8021973" y="459184"/>
            <a:ext cx="13423908" cy="668655"/>
          </a:xfrm>
          <a:prstGeom prst="rect">
            <a:avLst/>
          </a:prstGeom>
          <a:ln w="12700">
            <a:miter lim="400000"/>
          </a:ln>
        </p:spPr>
      </p:pic>
      <p:sp>
        <p:nvSpPr>
          <p:cNvPr id="464" name="Shape 464"/>
          <p:cNvSpPr/>
          <p:nvPr/>
        </p:nvSpPr>
        <p:spPr>
          <a:xfrm>
            <a:off x="8785471" y="11898805"/>
            <a:ext cx="811506" cy="51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pc="-168" sz="2400">
                <a:solidFill>
                  <a:srgbClr val="000000"/>
                </a:solidFill>
              </a:defRPr>
            </a:lvl1pPr>
          </a:lstStyle>
          <a:p>
            <a:pPr lvl="0">
              <a:defRPr spc="0" sz="1800"/>
            </a:pPr>
            <a:r>
              <a:rPr spc="-168" sz="2400"/>
              <a:t>11:00</a:t>
            </a:r>
          </a:p>
        </p:txBody>
      </p:sp>
      <p:pic>
        <p:nvPicPr>
          <p:cNvPr id="465" name="06-NOV-13.pdf"/>
          <p:cNvPicPr/>
          <p:nvPr/>
        </p:nvPicPr>
        <p:blipFill>
          <a:blip r:embed="rId3">
            <a:extLst/>
          </a:blip>
          <a:srcRect l="33061" t="5998" r="61387" b="1864"/>
          <a:stretch>
            <a:fillRect/>
          </a:stretch>
        </p:blipFill>
        <p:spPr>
          <a:xfrm>
            <a:off x="10527824" y="1196403"/>
            <a:ext cx="905004" cy="11323194"/>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8" presetID="22" grpId="1" fill="hold">
                                  <p:stCondLst>
                                    <p:cond delay="0"/>
                                  </p:stCondLst>
                                  <p:iterate type="el" backwards="0">
                                    <p:tmAbs val="0"/>
                                  </p:iterate>
                                  <p:childTnLst>
                                    <p:set>
                                      <p:cBhvr>
                                        <p:cTn id="6" fill="hold"/>
                                        <p:tgtEl>
                                          <p:spTgt spid="460"/>
                                        </p:tgtEl>
                                        <p:attrNameLst>
                                          <p:attrName>style.visibility</p:attrName>
                                        </p:attrNameLst>
                                      </p:cBhvr>
                                      <p:to>
                                        <p:strVal val="visible"/>
                                      </p:to>
                                    </p:set>
                                    <p:animEffect filter="wipe(left)" transition="in">
                                      <p:cBhvr>
                                        <p:cTn id="7" dur="1000"/>
                                        <p:tgtEl>
                                          <p:spTgt spid="4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0"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9" name="Shape 469"/>
          <p:cNvSpPr/>
          <p:nvPr/>
        </p:nvSpPr>
        <p:spPr>
          <a:xfrm>
            <a:off x="7378922" y="464913"/>
            <a:ext cx="14706156" cy="12475580"/>
          </a:xfrm>
          <a:prstGeom prst="rect">
            <a:avLst/>
          </a:prstGeom>
          <a:solidFill>
            <a:srgbClr val="FFFFFF"/>
          </a:solidFill>
          <a:ln w="12700">
            <a:miter lim="400000"/>
          </a:ln>
        </p:spPr>
        <p:txBody>
          <a:bodyPr lIns="0" tIns="0" rIns="0" bIns="0" anchor="ctr"/>
          <a:lstStyle/>
          <a:p>
            <a:pPr lvl="0">
              <a:defRPr sz="3600"/>
            </a:pPr>
          </a:p>
        </p:txBody>
      </p:sp>
      <p:pic>
        <p:nvPicPr>
          <p:cNvPr id="470" name="06-NOV-13.pdf"/>
          <p:cNvPicPr/>
          <p:nvPr/>
        </p:nvPicPr>
        <p:blipFill>
          <a:blip r:embed="rId3">
            <a:extLst/>
          </a:blip>
          <a:srcRect l="17669" t="0" r="0" b="0"/>
          <a:stretch>
            <a:fillRect/>
          </a:stretch>
        </p:blipFill>
        <p:spPr>
          <a:xfrm>
            <a:off x="8020050" y="459184"/>
            <a:ext cx="13423908" cy="12289517"/>
          </a:xfrm>
          <a:prstGeom prst="rect">
            <a:avLst/>
          </a:prstGeom>
          <a:ln w="12700">
            <a:miter lim="400000"/>
          </a:ln>
        </p:spPr>
      </p:pic>
      <p:sp>
        <p:nvSpPr>
          <p:cNvPr id="471" name="Shape 471"/>
          <p:cNvSpPr/>
          <p:nvPr/>
        </p:nvSpPr>
        <p:spPr>
          <a:xfrm flipV="1">
            <a:off x="14911747" y="4240117"/>
            <a:ext cx="1" cy="2118964"/>
          </a:xfrm>
          <a:prstGeom prst="line">
            <a:avLst/>
          </a:prstGeom>
          <a:ln w="127000">
            <a:solidFill/>
            <a:miter lim="400000"/>
          </a:ln>
        </p:spPr>
        <p:txBody>
          <a:bodyPr lIns="0" tIns="0" rIns="0" bIns="0" anchor="ctr"/>
          <a:lstStyle/>
          <a:p>
            <a:pPr lvl="0">
              <a:defRPr sz="3600"/>
            </a:pPr>
          </a:p>
        </p:txBody>
      </p:sp>
      <p:sp>
        <p:nvSpPr>
          <p:cNvPr id="472" name="Shape 472"/>
          <p:cNvSpPr/>
          <p:nvPr/>
        </p:nvSpPr>
        <p:spPr>
          <a:xfrm flipV="1">
            <a:off x="10951706" y="8160376"/>
            <a:ext cx="1" cy="2118963"/>
          </a:xfrm>
          <a:prstGeom prst="line">
            <a:avLst/>
          </a:prstGeom>
          <a:ln w="127000">
            <a:solidFill/>
            <a:miter lim="400000"/>
          </a:ln>
        </p:spPr>
        <p:txBody>
          <a:bodyPr lIns="0" tIns="0" rIns="0" bIns="0" anchor="ctr"/>
          <a:lstStyle/>
          <a:p>
            <a:pPr lvl="0">
              <a:defRPr sz="3600"/>
            </a:pPr>
          </a:p>
        </p:txBody>
      </p:sp>
      <p:sp>
        <p:nvSpPr>
          <p:cNvPr id="473" name="Shape 473"/>
          <p:cNvSpPr/>
          <p:nvPr/>
        </p:nvSpPr>
        <p:spPr>
          <a:xfrm>
            <a:off x="8785471" y="11898805"/>
            <a:ext cx="811506" cy="51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pc="-168" sz="2400">
                <a:solidFill>
                  <a:srgbClr val="000000"/>
                </a:solidFill>
              </a:defRPr>
            </a:lvl1pPr>
          </a:lstStyle>
          <a:p>
            <a:pPr lvl="0">
              <a:defRPr spc="0" sz="1800"/>
            </a:pPr>
            <a:r>
              <a:rPr spc="-168" sz="2400"/>
              <a:t>11:00</a:t>
            </a:r>
          </a:p>
        </p:txBody>
      </p:sp>
      <p:sp>
        <p:nvSpPr>
          <p:cNvPr id="474" name="Shape 474"/>
          <p:cNvSpPr/>
          <p:nvPr/>
        </p:nvSpPr>
        <p:spPr>
          <a:xfrm>
            <a:off x="9085156" y="4523935"/>
            <a:ext cx="5631278" cy="1981146"/>
          </a:xfrm>
          <a:prstGeom prst="rect">
            <a:avLst/>
          </a:prstGeom>
          <a:ln w="88900">
            <a:solidFill>
              <a:srgbClr val="000000">
                <a:alpha val="52152"/>
              </a:srgbClr>
            </a:solidFill>
            <a:miter lim="400000"/>
          </a:ln>
        </p:spPr>
        <p:txBody>
          <a:bodyPr lIns="0" tIns="0" rIns="0" bIns="0" anchor="ctr"/>
          <a:lstStyle/>
          <a:p>
            <a:pPr lvl="0">
              <a:defRPr sz="3600"/>
            </a:pP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471"/>
                                        </p:tgtEl>
                                        <p:attrNameLst>
                                          <p:attrName>style.visibility</p:attrName>
                                        </p:attrNameLst>
                                      </p:cBhvr>
                                      <p:to>
                                        <p:strVal val="visible"/>
                                      </p:to>
                                    </p:set>
                                    <p:animEffect filter="dissolve" transition="in">
                                      <p:cBhvr>
                                        <p:cTn id="7" dur="500"/>
                                        <p:tgtEl>
                                          <p:spTgt spid="471"/>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472"/>
                                        </p:tgtEl>
                                        <p:attrNameLst>
                                          <p:attrName>style.visibility</p:attrName>
                                        </p:attrNameLst>
                                      </p:cBhvr>
                                      <p:to>
                                        <p:strVal val="visible"/>
                                      </p:to>
                                    </p:set>
                                    <p:animEffect filter="dissolve" transition="in">
                                      <p:cBhvr>
                                        <p:cTn id="12" dur="500"/>
                                        <p:tgtEl>
                                          <p:spTgt spid="472"/>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xit" presetSubtype="0" presetID="9" grpId="3" fill="hold">
                                  <p:stCondLst>
                                    <p:cond delay="0"/>
                                  </p:stCondLst>
                                  <p:iterate type="el" backwards="0">
                                    <p:tmAbs val="0"/>
                                  </p:iterate>
                                  <p:childTnLst>
                                    <p:animEffect filter="dissolve" transition="out">
                                      <p:cBhvr>
                                        <p:cTn id="16" dur="1000" fill="hold"/>
                                        <p:tgtEl>
                                          <p:spTgt spid="471"/>
                                        </p:tgtEl>
                                      </p:cBhvr>
                                    </p:animEffect>
                                    <p:set>
                                      <p:cBhvr>
                                        <p:cTn id="17" fill="hold">
                                          <p:stCondLst>
                                            <p:cond delay="999"/>
                                          </p:stCondLst>
                                        </p:cTn>
                                        <p:tgtEl>
                                          <p:spTgt spid="471"/>
                                        </p:tgtEl>
                                        <p:attrNameLst>
                                          <p:attrName>style.visibility</p:attrName>
                                        </p:attrNameLst>
                                      </p:cBhvr>
                                      <p:to>
                                        <p:strVal val="hidden"/>
                                      </p:to>
                                    </p:set>
                                  </p:childTnLst>
                                </p:cTn>
                              </p:par>
                            </p:childTnLst>
                          </p:cTn>
                        </p:par>
                        <p:par>
                          <p:cTn id="18" fill="hold">
                            <p:stCondLst>
                              <p:cond delay="1000"/>
                            </p:stCondLst>
                            <p:childTnLst>
                              <p:par>
                                <p:cTn id="19" nodeType="afterEffect" presetClass="exit" presetSubtype="0" presetID="9" grpId="4" fill="hold">
                                  <p:stCondLst>
                                    <p:cond delay="0"/>
                                  </p:stCondLst>
                                  <p:iterate type="el" backwards="0">
                                    <p:tmAbs val="0"/>
                                  </p:iterate>
                                  <p:childTnLst>
                                    <p:animEffect filter="dissolve" transition="out">
                                      <p:cBhvr>
                                        <p:cTn id="20" dur="1000" fill="hold"/>
                                        <p:tgtEl>
                                          <p:spTgt spid="472"/>
                                        </p:tgtEl>
                                      </p:cBhvr>
                                    </p:animEffect>
                                    <p:set>
                                      <p:cBhvr>
                                        <p:cTn id="21" fill="hold">
                                          <p:stCondLst>
                                            <p:cond delay="999"/>
                                          </p:stCondLst>
                                        </p:cTn>
                                        <p:tgtEl>
                                          <p:spTgt spid="472"/>
                                        </p:tgtEl>
                                        <p:attrNameLst>
                                          <p:attrName>style.visibility</p:attrName>
                                        </p:attrNameLst>
                                      </p:cBhvr>
                                      <p:to>
                                        <p:strVal val="hidden"/>
                                      </p:to>
                                    </p:set>
                                  </p:childTnLst>
                                </p:cTn>
                              </p:par>
                            </p:childTnLst>
                          </p:cTn>
                        </p:par>
                        <p:par>
                          <p:cTn id="22" fill="hold">
                            <p:stCondLst>
                              <p:cond delay="2000"/>
                            </p:stCondLst>
                            <p:childTnLst>
                              <p:par>
                                <p:cTn id="23" nodeType="afterEffect" presetClass="entr" presetSubtype="0" presetID="9" grpId="5" fill="hold">
                                  <p:stCondLst>
                                    <p:cond delay="0"/>
                                  </p:stCondLst>
                                  <p:iterate type="el" backwards="0">
                                    <p:tmAbs val="0"/>
                                  </p:iterate>
                                  <p:childTnLst>
                                    <p:set>
                                      <p:cBhvr>
                                        <p:cTn id="24" fill="hold"/>
                                        <p:tgtEl>
                                          <p:spTgt spid="474"/>
                                        </p:tgtEl>
                                        <p:attrNameLst>
                                          <p:attrName>style.visibility</p:attrName>
                                        </p:attrNameLst>
                                      </p:cBhvr>
                                      <p:to>
                                        <p:strVal val="visible"/>
                                      </p:to>
                                    </p:set>
                                    <p:animEffect filter="dissolve" transition="in">
                                      <p:cBhvr>
                                        <p:cTn id="25" dur="1000"/>
                                        <p:tgtEl>
                                          <p:spTgt spid="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1" grpId="1"/>
      <p:bldP build="whole" bldLvl="1" animBg="1" rev="0" advAuto="0" spid="472" grpId="2"/>
      <p:bldP build="whole" bldLvl="1" animBg="1" rev="0" advAuto="0" spid="471" grpId="3"/>
      <p:bldP build="whole" bldLvl="1" animBg="1" rev="0" advAuto="0" spid="472" grpId="4"/>
      <p:bldP build="whole" bldLvl="1" animBg="1" rev="0" advAuto="0" spid="474" grpId="5"/>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8" name="Shape 478"/>
          <p:cNvSpPr/>
          <p:nvPr/>
        </p:nvSpPr>
        <p:spPr>
          <a:xfrm>
            <a:off x="7378922" y="464913"/>
            <a:ext cx="14706156" cy="12475580"/>
          </a:xfrm>
          <a:prstGeom prst="rect">
            <a:avLst/>
          </a:prstGeom>
          <a:solidFill>
            <a:srgbClr val="FFFFFF"/>
          </a:solidFill>
          <a:ln w="12700">
            <a:miter lim="400000"/>
          </a:ln>
        </p:spPr>
        <p:txBody>
          <a:bodyPr lIns="0" tIns="0" rIns="0" bIns="0" anchor="ctr"/>
          <a:lstStyle/>
          <a:p>
            <a:pPr lvl="0">
              <a:defRPr sz="3600"/>
            </a:pPr>
          </a:p>
        </p:txBody>
      </p:sp>
      <p:pic>
        <p:nvPicPr>
          <p:cNvPr id="479" name="06-NOV-13.pdf"/>
          <p:cNvPicPr/>
          <p:nvPr/>
        </p:nvPicPr>
        <p:blipFill>
          <a:blip r:embed="rId3">
            <a:extLst/>
          </a:blip>
          <a:srcRect l="17669" t="0" r="0" b="0"/>
          <a:stretch>
            <a:fillRect/>
          </a:stretch>
        </p:blipFill>
        <p:spPr>
          <a:xfrm>
            <a:off x="8020050" y="459184"/>
            <a:ext cx="13423908" cy="12289517"/>
          </a:xfrm>
          <a:prstGeom prst="rect">
            <a:avLst/>
          </a:prstGeom>
          <a:ln w="12700">
            <a:miter lim="400000"/>
          </a:ln>
        </p:spPr>
      </p:pic>
      <p:sp>
        <p:nvSpPr>
          <p:cNvPr id="480" name="Shape 480"/>
          <p:cNvSpPr/>
          <p:nvPr/>
        </p:nvSpPr>
        <p:spPr>
          <a:xfrm>
            <a:off x="9085156" y="4523935"/>
            <a:ext cx="5631278" cy="1981146"/>
          </a:xfrm>
          <a:prstGeom prst="rect">
            <a:avLst/>
          </a:prstGeom>
          <a:ln w="88900">
            <a:solidFill>
              <a:srgbClr val="000000">
                <a:alpha val="52152"/>
              </a:srgbClr>
            </a:solidFill>
            <a:miter lim="400000"/>
          </a:ln>
        </p:spPr>
        <p:txBody>
          <a:bodyPr lIns="0" tIns="0" rIns="0" bIns="0" anchor="ctr"/>
          <a:lstStyle/>
          <a:p>
            <a:pPr lvl="0">
              <a:defRPr sz="3600"/>
            </a:pPr>
          </a:p>
        </p:txBody>
      </p:sp>
      <p:pic>
        <p:nvPicPr>
          <p:cNvPr id="481" name="06-NOV-13.mp4"/>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560539" y="3319352"/>
            <a:ext cx="6759935" cy="6766703"/>
          </a:xfrm>
          <a:prstGeom prst="rect">
            <a:avLst/>
          </a:prstGeom>
        </p:spPr>
      </p:pic>
      <p:sp>
        <p:nvSpPr>
          <p:cNvPr id="482" name="Shape 482"/>
          <p:cNvSpPr/>
          <p:nvPr/>
        </p:nvSpPr>
        <p:spPr>
          <a:xfrm>
            <a:off x="8785471" y="11898805"/>
            <a:ext cx="811506" cy="51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pc="-168" sz="2400">
                <a:solidFill>
                  <a:srgbClr val="000000"/>
                </a:solidFill>
              </a:defRPr>
            </a:lvl1pPr>
          </a:lstStyle>
          <a:p>
            <a:pPr lvl="0">
              <a:defRPr spc="0" sz="1800"/>
            </a:pPr>
            <a:r>
              <a:rPr spc="-168" sz="2400"/>
              <a:t>11:00</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0" fill="hold"/>
                                        <p:tgtEl>
                                          <p:spTgt spid="48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81"/>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6" name="Shape 486"/>
          <p:cNvSpPr/>
          <p:nvPr/>
        </p:nvSpPr>
        <p:spPr>
          <a:xfrm>
            <a:off x="7378922" y="464913"/>
            <a:ext cx="14706156" cy="12475580"/>
          </a:xfrm>
          <a:prstGeom prst="rect">
            <a:avLst/>
          </a:prstGeom>
          <a:solidFill>
            <a:srgbClr val="FFFFFF"/>
          </a:solidFill>
          <a:ln w="12700">
            <a:miter lim="400000"/>
          </a:ln>
        </p:spPr>
        <p:txBody>
          <a:bodyPr lIns="0" tIns="0" rIns="0" bIns="0" anchor="ctr"/>
          <a:lstStyle/>
          <a:p>
            <a:pPr lvl="0">
              <a:defRPr sz="3600"/>
            </a:pPr>
          </a:p>
        </p:txBody>
      </p:sp>
      <p:pic>
        <p:nvPicPr>
          <p:cNvPr id="487" name="10-NOV-14.pdf"/>
          <p:cNvPicPr/>
          <p:nvPr/>
        </p:nvPicPr>
        <p:blipFill>
          <a:blip r:embed="rId3">
            <a:extLst/>
          </a:blip>
          <a:srcRect l="17674" t="0" r="0" b="0"/>
          <a:stretch>
            <a:fillRect/>
          </a:stretch>
        </p:blipFill>
        <p:spPr>
          <a:xfrm>
            <a:off x="8025302" y="501747"/>
            <a:ext cx="13413416" cy="12280706"/>
          </a:xfrm>
          <a:prstGeom prst="rect">
            <a:avLst/>
          </a:prstGeom>
          <a:ln w="12700">
            <a:miter lim="400000"/>
          </a:ln>
        </p:spPr>
      </p:pic>
      <p:pic>
        <p:nvPicPr>
          <p:cNvPr id="488" name="10-NOV-14.mp4"/>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626278" y="3293806"/>
            <a:ext cx="6690085" cy="6696782"/>
          </a:xfrm>
          <a:prstGeom prst="rect">
            <a:avLst/>
          </a:prstGeom>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0" fill="hold"/>
                                        <p:tgtEl>
                                          <p:spTgt spid="48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88"/>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2" name="Shape 492"/>
          <p:cNvSpPr/>
          <p:nvPr/>
        </p:nvSpPr>
        <p:spPr>
          <a:xfrm>
            <a:off x="7378922" y="464913"/>
            <a:ext cx="14706156" cy="12475580"/>
          </a:xfrm>
          <a:prstGeom prst="rect">
            <a:avLst/>
          </a:prstGeom>
          <a:solidFill>
            <a:srgbClr val="FFFFFF"/>
          </a:solidFill>
          <a:ln w="12700">
            <a:solidFill>
              <a:srgbClr val="FFFFFF"/>
            </a:solidFill>
            <a:miter lim="400000"/>
          </a:ln>
        </p:spPr>
        <p:txBody>
          <a:bodyPr lIns="0" tIns="0" rIns="0" bIns="0" anchor="ctr"/>
          <a:lstStyle/>
          <a:p>
            <a:pPr lvl="0">
              <a:defRPr sz="3600"/>
            </a:pPr>
          </a:p>
        </p:txBody>
      </p:sp>
      <p:pic>
        <p:nvPicPr>
          <p:cNvPr id="493" name="03-OCT-14.pdf"/>
          <p:cNvPicPr/>
          <p:nvPr/>
        </p:nvPicPr>
        <p:blipFill>
          <a:blip r:embed="rId3">
            <a:extLst/>
          </a:blip>
          <a:srcRect l="17832" t="0" r="0" b="0"/>
          <a:stretch>
            <a:fillRect/>
          </a:stretch>
        </p:blipFill>
        <p:spPr>
          <a:xfrm>
            <a:off x="8019303" y="492126"/>
            <a:ext cx="13425394" cy="12274549"/>
          </a:xfrm>
          <a:prstGeom prst="rect">
            <a:avLst/>
          </a:prstGeom>
          <a:ln w="12700">
            <a:miter lim="400000"/>
          </a:ln>
        </p:spPr>
      </p:pic>
      <p:pic>
        <p:nvPicPr>
          <p:cNvPr id="494" name="03-OCT-14.mp4"/>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614676" y="3364803"/>
            <a:ext cx="6669126" cy="6675802"/>
          </a:xfrm>
          <a:prstGeom prst="rect">
            <a:avLst/>
          </a:prstGeom>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0" fill="hold"/>
                                        <p:tgtEl>
                                          <p:spTgt spid="49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9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8" name="Shape 498"/>
          <p:cNvSpPr/>
          <p:nvPr>
            <p:ph type="title"/>
          </p:nvPr>
        </p:nvSpPr>
        <p:spPr>
          <a:prstGeom prst="rect">
            <a:avLst/>
          </a:prstGeom>
        </p:spPr>
        <p:txBody>
          <a:bodyPr/>
          <a:lstStyle/>
          <a:p>
            <a:pPr lvl="0">
              <a:defRPr sz="1800">
                <a:solidFill>
                  <a:srgbClr val="000000"/>
                </a:solidFill>
              </a:defRPr>
            </a:pPr>
            <a:r>
              <a:rPr sz="8000">
                <a:solidFill>
                  <a:srgbClr val="FFFFFF"/>
                </a:solidFill>
              </a:rPr>
              <a:t>How often does it happen?</a:t>
            </a:r>
          </a:p>
        </p:txBody>
      </p:sp>
      <p:sp>
        <p:nvSpPr>
          <p:cNvPr id="499" name="Shape 499"/>
          <p:cNvSpPr/>
          <p:nvPr/>
        </p:nvSpPr>
        <p:spPr>
          <a:xfrm>
            <a:off x="2166659" y="5795962"/>
            <a:ext cx="10616312" cy="2124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3000"/>
            </a:lvl1pPr>
          </a:lstStyle>
          <a:p>
            <a:pPr lvl="0">
              <a:defRPr sz="1800">
                <a:solidFill>
                  <a:srgbClr val="000000"/>
                </a:solidFill>
              </a:defRPr>
            </a:pPr>
            <a:r>
              <a:rPr sz="13000">
                <a:solidFill>
                  <a:srgbClr val="FFFFFF"/>
                </a:solidFill>
              </a:rPr>
              <a:t>50% half days</a:t>
            </a:r>
          </a:p>
        </p:txBody>
      </p:sp>
      <p:sp>
        <p:nvSpPr>
          <p:cNvPr id="500" name="Shape 500"/>
          <p:cNvSpPr/>
          <p:nvPr/>
        </p:nvSpPr>
        <p:spPr>
          <a:xfrm>
            <a:off x="13018477" y="5795962"/>
            <a:ext cx="9227821" cy="2124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3000"/>
            </a:lvl1pPr>
          </a:lstStyle>
          <a:p>
            <a:pPr lvl="0">
              <a:defRPr sz="1800">
                <a:solidFill>
                  <a:srgbClr val="000000"/>
                </a:solidFill>
              </a:defRPr>
            </a:pPr>
            <a:r>
              <a:rPr sz="13000">
                <a:solidFill>
                  <a:srgbClr val="FFFFFF"/>
                </a:solidFill>
              </a:rPr>
              <a:t>&lt; 2x full day</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499"/>
                                        </p:tgtEl>
                                        <p:attrNameLst>
                                          <p:attrName>style.visibility</p:attrName>
                                        </p:attrNameLst>
                                      </p:cBhvr>
                                      <p:to>
                                        <p:strVal val="visible"/>
                                      </p:to>
                                    </p:set>
                                    <p:animEffect filter="dissolve" transition="in">
                                      <p:cBhvr>
                                        <p:cTn id="7" dur="1000"/>
                                        <p:tgtEl>
                                          <p:spTgt spid="49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500"/>
                                        </p:tgtEl>
                                        <p:attrNameLst>
                                          <p:attrName>style.visibility</p:attrName>
                                        </p:attrNameLst>
                                      </p:cBhvr>
                                      <p:to>
                                        <p:strVal val="visible"/>
                                      </p:to>
                                    </p:set>
                                    <p:animEffect filter="dissolve" transition="in">
                                      <p:cBhvr>
                                        <p:cTn id="12" dur="10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0" grpId="2"/>
      <p:bldP build="whole" bldLvl="1" animBg="1" rev="0" advAuto="0" spid="499" grpId="1"/>
    </p:bldLst>
  </p:timing>
</p:sld>
</file>

<file path=ppt/slides/slide3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504" name="pasted-image.png"/>
          <p:cNvPicPr/>
          <p:nvPr/>
        </p:nvPicPr>
        <p:blipFill>
          <a:blip r:embed="rId3">
            <a:extLst/>
          </a:blip>
          <a:stretch>
            <a:fillRect/>
          </a:stretch>
        </p:blipFill>
        <p:spPr>
          <a:xfrm>
            <a:off x="1242154" y="4731263"/>
            <a:ext cx="21899692" cy="5177335"/>
          </a:xfrm>
          <a:prstGeom prst="rect">
            <a:avLst/>
          </a:prstGeom>
          <a:ln w="12700">
            <a:miter lim="400000"/>
          </a:ln>
        </p:spPr>
      </p:pic>
      <p:sp>
        <p:nvSpPr>
          <p:cNvPr id="505" name="Shape 505"/>
          <p:cNvSpPr/>
          <p:nvPr>
            <p:ph type="title"/>
          </p:nvPr>
        </p:nvSpPr>
        <p:spPr>
          <a:xfrm>
            <a:off x="1301750" y="342900"/>
            <a:ext cx="21780500" cy="2413000"/>
          </a:xfrm>
          <a:prstGeom prst="rect">
            <a:avLst/>
          </a:prstGeom>
        </p:spPr>
        <p:txBody>
          <a:bodyPr/>
          <a:lstStyle>
            <a:lvl1pPr algn="ctr">
              <a:defRPr>
                <a:latin typeface="Helvetica Neue Medium"/>
                <a:ea typeface="Helvetica Neue Medium"/>
                <a:cs typeface="Helvetica Neue Medium"/>
                <a:sym typeface="Helvetica Neue Medium"/>
              </a:defRPr>
            </a:lvl1pPr>
          </a:lstStyle>
          <a:p>
            <a:pPr lvl="0">
              <a:defRPr sz="1800">
                <a:solidFill>
                  <a:srgbClr val="000000"/>
                </a:solidFill>
              </a:defRPr>
            </a:pPr>
            <a:r>
              <a:rPr sz="8000">
                <a:solidFill>
                  <a:srgbClr val="FFFFFF"/>
                </a:solidFill>
              </a:rPr>
              <a:t>PS reconstruction on synthetic images</a:t>
            </a:r>
          </a:p>
        </p:txBody>
      </p:sp>
      <p:sp>
        <p:nvSpPr>
          <p:cNvPr id="506" name="Shape 506"/>
          <p:cNvSpPr/>
          <p:nvPr/>
        </p:nvSpPr>
        <p:spPr>
          <a:xfrm>
            <a:off x="4020235" y="2176411"/>
            <a:ext cx="16343529" cy="7584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00100">
              <a:defRPr sz="4400">
                <a:latin typeface="Helvetica Neue Light"/>
                <a:ea typeface="Helvetica Neue Light"/>
                <a:cs typeface="Helvetica Neue Light"/>
                <a:sym typeface="Helvetica Neue Light"/>
              </a:defRPr>
            </a:lvl1pPr>
          </a:lstStyle>
          <a:p>
            <a:pPr lvl="0">
              <a:defRPr sz="1800">
                <a:solidFill>
                  <a:srgbClr val="000000"/>
                </a:solidFill>
              </a:defRPr>
            </a:pPr>
            <a:r>
              <a:rPr sz="4400">
                <a:solidFill>
                  <a:srgbClr val="FFFFFF"/>
                </a:solidFill>
              </a:rPr>
              <a:t>Real sky probes, but no inter-reflections, highlights or cast shadows</a:t>
            </a:r>
          </a:p>
        </p:txBody>
      </p:sp>
    </p:spTree>
  </p:cSld>
  <p:clrMapOvr>
    <a:masterClrMapping/>
  </p:clrMapOvr>
  <p:transition spd="fast" advClick="1">
    <p:dissolve/>
  </p:transition>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0" name="Shape 510"/>
          <p:cNvSpPr/>
          <p:nvPr>
            <p:ph type="title"/>
          </p:nvPr>
        </p:nvSpPr>
        <p:spPr>
          <a:xfrm>
            <a:off x="1301750" y="342900"/>
            <a:ext cx="21780500" cy="2413000"/>
          </a:xfrm>
          <a:prstGeom prst="rect">
            <a:avLst/>
          </a:prstGeom>
        </p:spPr>
        <p:txBody>
          <a:bodyPr/>
          <a:lstStyle/>
          <a:p>
            <a:pPr lvl="0">
              <a:defRPr sz="1800">
                <a:solidFill>
                  <a:srgbClr val="000000"/>
                </a:solidFill>
              </a:defRPr>
            </a:pPr>
            <a:r>
              <a:rPr sz="8000">
                <a:solidFill>
                  <a:srgbClr val="FFFFFF"/>
                </a:solidFill>
              </a:rPr>
              <a:t>PS reconstruction on synthetic images</a:t>
            </a:r>
          </a:p>
        </p:txBody>
      </p:sp>
      <p:pic>
        <p:nvPicPr>
          <p:cNvPr id="511" name="owl-12h.pdf"/>
          <p:cNvPicPr/>
          <p:nvPr/>
        </p:nvPicPr>
        <p:blipFill>
          <a:blip r:embed="rId3">
            <a:extLst/>
          </a:blip>
          <a:srcRect l="3775" t="0" r="80423" b="61340"/>
          <a:stretch>
            <a:fillRect/>
          </a:stretch>
        </p:blipFill>
        <p:spPr>
          <a:xfrm>
            <a:off x="2864246" y="3468174"/>
            <a:ext cx="3270590" cy="4226499"/>
          </a:xfrm>
          <a:prstGeom prst="rect">
            <a:avLst/>
          </a:prstGeom>
          <a:ln w="12700">
            <a:miter lim="400000"/>
          </a:ln>
        </p:spPr>
      </p:pic>
      <p:sp>
        <p:nvSpPr>
          <p:cNvPr id="512" name="Shape 512"/>
          <p:cNvSpPr/>
          <p:nvPr/>
        </p:nvSpPr>
        <p:spPr>
          <a:xfrm>
            <a:off x="4491025" y="2176411"/>
            <a:ext cx="15401951" cy="7584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00100">
              <a:defRPr sz="4400">
                <a:latin typeface="Helvetica Neue Light"/>
                <a:ea typeface="Helvetica Neue Light"/>
                <a:cs typeface="Helvetica Neue Light"/>
                <a:sym typeface="Helvetica Neue Light"/>
              </a:defRPr>
            </a:lvl1pPr>
          </a:lstStyle>
          <a:p>
            <a:pPr lvl="0">
              <a:defRPr sz="1800">
                <a:solidFill>
                  <a:srgbClr val="000000"/>
                </a:solidFill>
              </a:defRPr>
            </a:pPr>
            <a:r>
              <a:rPr sz="4400">
                <a:solidFill>
                  <a:srgbClr val="FFFFFF"/>
                </a:solidFill>
              </a:rPr>
              <a:t>Real sky probes, no inter-reflections, highlights or cast shadows</a:t>
            </a:r>
          </a:p>
        </p:txBody>
      </p:sp>
      <p:grpSp>
        <p:nvGrpSpPr>
          <p:cNvPr id="515" name="Group 515"/>
          <p:cNvGrpSpPr/>
          <p:nvPr/>
        </p:nvGrpSpPr>
        <p:grpSpPr>
          <a:xfrm>
            <a:off x="22333717" y="955005"/>
            <a:ext cx="1690624" cy="11805990"/>
            <a:chOff x="0" y="0"/>
            <a:chExt cx="1690623" cy="11805989"/>
          </a:xfrm>
        </p:grpSpPr>
        <p:sp>
          <p:nvSpPr>
            <p:cNvPr id="513" name="Shape 513"/>
            <p:cNvSpPr/>
            <p:nvPr/>
          </p:nvSpPr>
          <p:spPr>
            <a:xfrm>
              <a:off x="0" y="0"/>
              <a:ext cx="1690624" cy="11670351"/>
            </a:xfrm>
            <a:prstGeom prst="rect">
              <a:avLst/>
            </a:prstGeom>
            <a:solidFill>
              <a:srgbClr val="FFFFFF"/>
            </a:solidFill>
            <a:ln w="12700" cap="flat">
              <a:noFill/>
              <a:miter lim="400000"/>
            </a:ln>
            <a:effectLst/>
          </p:spPr>
          <p:txBody>
            <a:bodyPr wrap="square" lIns="0" tIns="0" rIns="0" bIns="0" numCol="1" anchor="ctr">
              <a:noAutofit/>
            </a:bodyPr>
            <a:lstStyle/>
            <a:p>
              <a:pPr lvl="0">
                <a:defRPr sz="3600"/>
              </a:pPr>
            </a:p>
          </p:txBody>
        </p:sp>
        <p:pic>
          <p:nvPicPr>
            <p:cNvPr id="514" name="owl-12h.pdf"/>
            <p:cNvPicPr/>
            <p:nvPr/>
          </p:nvPicPr>
          <p:blipFill>
            <a:blip r:embed="rId3">
              <a:extLst/>
            </a:blip>
            <a:srcRect l="93021" t="0" r="0" b="0"/>
            <a:stretch>
              <a:fillRect/>
            </a:stretch>
          </p:blipFill>
          <p:spPr>
            <a:xfrm>
              <a:off x="87081" y="330394"/>
              <a:ext cx="1516269" cy="11475596"/>
            </a:xfrm>
            <a:prstGeom prst="rect">
              <a:avLst/>
            </a:prstGeom>
            <a:ln w="12700" cap="flat">
              <a:noFill/>
              <a:miter lim="400000"/>
            </a:ln>
            <a:effectLst/>
          </p:spPr>
        </p:pic>
      </p:grpSp>
      <p:sp>
        <p:nvSpPr>
          <p:cNvPr id="516" name="Shape 516"/>
          <p:cNvSpPr/>
          <p:nvPr/>
        </p:nvSpPr>
        <p:spPr>
          <a:xfrm>
            <a:off x="4204035" y="7624178"/>
            <a:ext cx="86169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1h</a:t>
            </a:r>
          </a:p>
        </p:txBody>
      </p:sp>
      <p:sp>
        <p:nvSpPr>
          <p:cNvPr id="517" name="Shape 517"/>
          <p:cNvSpPr/>
          <p:nvPr/>
        </p:nvSpPr>
        <p:spPr>
          <a:xfrm>
            <a:off x="7225649" y="7624178"/>
            <a:ext cx="86169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2h</a:t>
            </a:r>
          </a:p>
        </p:txBody>
      </p:sp>
      <p:grpSp>
        <p:nvGrpSpPr>
          <p:cNvPr id="522" name="Group 522"/>
          <p:cNvGrpSpPr/>
          <p:nvPr/>
        </p:nvGrpSpPr>
        <p:grpSpPr>
          <a:xfrm>
            <a:off x="10247262" y="7624178"/>
            <a:ext cx="9926537" cy="904876"/>
            <a:chOff x="0" y="0"/>
            <a:chExt cx="9926536" cy="904875"/>
          </a:xfrm>
        </p:grpSpPr>
        <p:sp>
          <p:nvSpPr>
            <p:cNvPr id="518" name="Shape 518"/>
            <p:cNvSpPr/>
            <p:nvPr/>
          </p:nvSpPr>
          <p:spPr>
            <a:xfrm>
              <a:off x="-1" y="0"/>
              <a:ext cx="86169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3h</a:t>
              </a:r>
            </a:p>
          </p:txBody>
        </p:sp>
        <p:sp>
          <p:nvSpPr>
            <p:cNvPr id="519" name="Shape 519"/>
            <p:cNvSpPr/>
            <p:nvPr/>
          </p:nvSpPr>
          <p:spPr>
            <a:xfrm>
              <a:off x="3021613" y="0"/>
              <a:ext cx="86169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4h</a:t>
              </a:r>
            </a:p>
          </p:txBody>
        </p:sp>
        <p:sp>
          <p:nvSpPr>
            <p:cNvPr id="520" name="Shape 520"/>
            <p:cNvSpPr/>
            <p:nvPr/>
          </p:nvSpPr>
          <p:spPr>
            <a:xfrm>
              <a:off x="6043227" y="0"/>
              <a:ext cx="86169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5h</a:t>
              </a:r>
            </a:p>
          </p:txBody>
        </p:sp>
        <p:sp>
          <p:nvSpPr>
            <p:cNvPr id="521" name="Shape 521"/>
            <p:cNvSpPr/>
            <p:nvPr/>
          </p:nvSpPr>
          <p:spPr>
            <a:xfrm>
              <a:off x="9064841" y="0"/>
              <a:ext cx="86169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6h</a:t>
              </a:r>
            </a:p>
          </p:txBody>
        </p:sp>
      </p:grpSp>
      <p:sp>
        <p:nvSpPr>
          <p:cNvPr id="523" name="Shape 523"/>
          <p:cNvSpPr/>
          <p:nvPr/>
        </p:nvSpPr>
        <p:spPr>
          <a:xfrm rot="16200000">
            <a:off x="1077727" y="5128897"/>
            <a:ext cx="192087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12h00</a:t>
            </a:r>
          </a:p>
        </p:txBody>
      </p:sp>
      <p:grpSp>
        <p:nvGrpSpPr>
          <p:cNvPr id="526" name="Group 526"/>
          <p:cNvGrpSpPr/>
          <p:nvPr/>
        </p:nvGrpSpPr>
        <p:grpSpPr>
          <a:xfrm>
            <a:off x="1585727" y="8458737"/>
            <a:ext cx="10679132" cy="4226401"/>
            <a:chOff x="0" y="0"/>
            <a:chExt cx="10679130" cy="4226400"/>
          </a:xfrm>
        </p:grpSpPr>
        <p:pic>
          <p:nvPicPr>
            <p:cNvPr id="524" name="owl-13h30.pdf"/>
            <p:cNvPicPr/>
            <p:nvPr/>
          </p:nvPicPr>
          <p:blipFill>
            <a:blip r:embed="rId4">
              <a:extLst/>
            </a:blip>
            <a:srcRect l="6912" t="0" r="12255" b="61595"/>
            <a:stretch>
              <a:fillRect/>
            </a:stretch>
          </p:blipFill>
          <p:spPr>
            <a:xfrm>
              <a:off x="1145338" y="0"/>
              <a:ext cx="9533793" cy="4226401"/>
            </a:xfrm>
            <a:prstGeom prst="rect">
              <a:avLst/>
            </a:prstGeom>
            <a:ln w="12700" cap="flat">
              <a:noFill/>
              <a:miter lim="400000"/>
            </a:ln>
            <a:effectLst/>
          </p:spPr>
        </p:pic>
        <p:sp>
          <p:nvSpPr>
            <p:cNvPr id="525" name="Shape 525"/>
            <p:cNvSpPr/>
            <p:nvPr/>
          </p:nvSpPr>
          <p:spPr>
            <a:xfrm rot="16200000">
              <a:off x="-508000" y="1660723"/>
              <a:ext cx="192087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13h30</a:t>
              </a:r>
            </a:p>
          </p:txBody>
        </p:sp>
      </p:grpSp>
      <p:pic>
        <p:nvPicPr>
          <p:cNvPr id="527" name="owl-12h.pdf"/>
          <p:cNvPicPr/>
          <p:nvPr/>
        </p:nvPicPr>
        <p:blipFill>
          <a:blip r:embed="rId3">
            <a:extLst/>
          </a:blip>
          <a:srcRect l="19415" t="0" r="65516" b="61340"/>
          <a:stretch>
            <a:fillRect/>
          </a:stretch>
        </p:blipFill>
        <p:spPr>
          <a:xfrm>
            <a:off x="6101562" y="3468174"/>
            <a:ext cx="3118827" cy="4226498"/>
          </a:xfrm>
          <a:prstGeom prst="rect">
            <a:avLst/>
          </a:prstGeom>
          <a:ln w="12700">
            <a:miter lim="400000"/>
          </a:ln>
        </p:spPr>
      </p:pic>
      <p:pic>
        <p:nvPicPr>
          <p:cNvPr id="528" name="owl-12h.pdf"/>
          <p:cNvPicPr/>
          <p:nvPr/>
        </p:nvPicPr>
        <p:blipFill>
          <a:blip r:embed="rId3">
            <a:extLst/>
          </a:blip>
          <a:srcRect l="34310" t="0" r="6167" b="61340"/>
          <a:stretch>
            <a:fillRect/>
          </a:stretch>
        </p:blipFill>
        <p:spPr>
          <a:xfrm>
            <a:off x="9184775" y="3468174"/>
            <a:ext cx="12320350" cy="4226498"/>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527"/>
                                        </p:tgtEl>
                                        <p:attrNameLst>
                                          <p:attrName>style.visibility</p:attrName>
                                        </p:attrNameLst>
                                      </p:cBhvr>
                                      <p:to>
                                        <p:strVal val="visible"/>
                                      </p:to>
                                    </p:set>
                                    <p:animEffect filter="fade" transition="in">
                                      <p:cBhvr>
                                        <p:cTn id="7" dur="1000"/>
                                        <p:tgtEl>
                                          <p:spTgt spid="527"/>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517"/>
                                        </p:tgtEl>
                                        <p:attrNameLst>
                                          <p:attrName>style.visibility</p:attrName>
                                        </p:attrNameLst>
                                      </p:cBhvr>
                                      <p:to>
                                        <p:strVal val="visible"/>
                                      </p:to>
                                    </p:set>
                                    <p:animEffect filter="dissolve" transition="in">
                                      <p:cBhvr>
                                        <p:cTn id="11" dur="1000"/>
                                        <p:tgtEl>
                                          <p:spTgt spid="517"/>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0" grpId="3" fill="hold">
                                  <p:stCondLst>
                                    <p:cond delay="0"/>
                                  </p:stCondLst>
                                  <p:iterate type="el" backwards="0">
                                    <p:tmAbs val="0"/>
                                  </p:iterate>
                                  <p:childTnLst>
                                    <p:set>
                                      <p:cBhvr>
                                        <p:cTn id="15" fill="hold"/>
                                        <p:tgtEl>
                                          <p:spTgt spid="528"/>
                                        </p:tgtEl>
                                        <p:attrNameLst>
                                          <p:attrName>style.visibility</p:attrName>
                                        </p:attrNameLst>
                                      </p:cBhvr>
                                      <p:to>
                                        <p:strVal val="visible"/>
                                      </p:to>
                                    </p:set>
                                    <p:animEffect filter="fade" transition="in">
                                      <p:cBhvr>
                                        <p:cTn id="16" dur="1000"/>
                                        <p:tgtEl>
                                          <p:spTgt spid="528"/>
                                        </p:tgtEl>
                                      </p:cBhvr>
                                    </p:animEffect>
                                  </p:childTnLst>
                                </p:cTn>
                              </p:par>
                            </p:childTnLst>
                          </p:cTn>
                        </p:par>
                        <p:par>
                          <p:cTn id="17" fill="hold">
                            <p:stCondLst>
                              <p:cond delay="1000"/>
                            </p:stCondLst>
                            <p:childTnLst>
                              <p:par>
                                <p:cTn id="18" nodeType="afterEffect" presetClass="entr" presetSubtype="0" presetID="10" grpId="4" fill="hold">
                                  <p:stCondLst>
                                    <p:cond delay="0"/>
                                  </p:stCondLst>
                                  <p:iterate type="el" backwards="0">
                                    <p:tmAbs val="0"/>
                                  </p:iterate>
                                  <p:childTnLst>
                                    <p:set>
                                      <p:cBhvr>
                                        <p:cTn id="19" fill="hold"/>
                                        <p:tgtEl>
                                          <p:spTgt spid="522"/>
                                        </p:tgtEl>
                                        <p:attrNameLst>
                                          <p:attrName>style.visibility</p:attrName>
                                        </p:attrNameLst>
                                      </p:cBhvr>
                                      <p:to>
                                        <p:strVal val="visible"/>
                                      </p:to>
                                    </p:set>
                                    <p:animEffect filter="fade" transition="in">
                                      <p:cBhvr>
                                        <p:cTn id="20" dur="1000"/>
                                        <p:tgtEl>
                                          <p:spTgt spid="522"/>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0" grpId="5" fill="hold">
                                  <p:stCondLst>
                                    <p:cond delay="0"/>
                                  </p:stCondLst>
                                  <p:iterate type="el" backwards="0">
                                    <p:tmAbs val="0"/>
                                  </p:iterate>
                                  <p:childTnLst>
                                    <p:set>
                                      <p:cBhvr>
                                        <p:cTn id="24" fill="hold"/>
                                        <p:tgtEl>
                                          <p:spTgt spid="526"/>
                                        </p:tgtEl>
                                        <p:attrNameLst>
                                          <p:attrName>style.visibility</p:attrName>
                                        </p:attrNameLst>
                                      </p:cBhvr>
                                      <p:to>
                                        <p:strVal val="visible"/>
                                      </p:to>
                                    </p:set>
                                    <p:animEffect filter="fade" transition="in">
                                      <p:cBhvr>
                                        <p:cTn id="25" dur="10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6" grpId="5"/>
      <p:bldP build="whole" bldLvl="1" animBg="1" rev="0" advAuto="0" spid="517" grpId="2"/>
      <p:bldP build="whole" bldLvl="1" animBg="1" rev="0" advAuto="0" spid="522" grpId="4"/>
      <p:bldP build="whole" bldLvl="1" animBg="1" rev="0" advAuto="0" spid="527" grpId="1"/>
      <p:bldP build="whole" bldLvl="1" animBg="1" rev="0" advAuto="0" spid="528" grpId="3"/>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2" name="Shape 532"/>
          <p:cNvSpPr/>
          <p:nvPr>
            <p:ph type="title"/>
          </p:nvPr>
        </p:nvSpPr>
        <p:spPr>
          <a:prstGeom prst="rect">
            <a:avLst/>
          </a:prstGeom>
        </p:spPr>
        <p:txBody>
          <a:bodyPr/>
          <a:lstStyle/>
          <a:p>
            <a:pPr lvl="0">
              <a:defRPr sz="1800">
                <a:solidFill>
                  <a:srgbClr val="000000"/>
                </a:solidFill>
              </a:defRPr>
            </a:pPr>
            <a:r>
              <a:rPr sz="8000">
                <a:solidFill>
                  <a:srgbClr val="FFFFFF"/>
                </a:solidFill>
              </a:rPr>
              <a:t>Real data—setup</a:t>
            </a:r>
          </a:p>
        </p:txBody>
      </p:sp>
      <p:pic>
        <p:nvPicPr>
          <p:cNvPr id="533" name="pasted-image.png"/>
          <p:cNvPicPr/>
          <p:nvPr/>
        </p:nvPicPr>
        <p:blipFill>
          <a:blip r:embed="rId3">
            <a:extLst/>
          </a:blip>
          <a:stretch>
            <a:fillRect/>
          </a:stretch>
        </p:blipFill>
        <p:spPr>
          <a:xfrm>
            <a:off x="588988" y="3559035"/>
            <a:ext cx="14155523" cy="8706130"/>
          </a:xfrm>
          <a:prstGeom prst="rect">
            <a:avLst/>
          </a:prstGeom>
          <a:ln w="12700">
            <a:miter lim="400000"/>
          </a:ln>
        </p:spPr>
      </p:pic>
      <p:pic>
        <p:nvPicPr>
          <p:cNvPr id="534" name="owl.mp4"/>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16796932" y="7642584"/>
            <a:ext cx="4177605" cy="5562723"/>
          </a:xfrm>
          <a:prstGeom prst="rect">
            <a:avLst/>
          </a:prstGeom>
        </p:spPr>
      </p:pic>
      <p:pic>
        <p:nvPicPr>
          <p:cNvPr id="535" name="owl_envmap.mp4"/>
          <p:cNvPicPr/>
          <p:nvPr>
            <a:videoFile r:link="rId7"/>
            <p:extLst>
              <p:ext uri="{DAA4B4D4-6D71-4841-9C94-3DE7FCFB9230}">
                <p14:media xmlns:p14="http://schemas.microsoft.com/office/powerpoint/2010/main" r:embed="rId8"/>
              </p:ext>
            </p:extLst>
          </p:nvPr>
        </p:nvPicPr>
        <p:blipFill>
          <a:blip r:embed="rId9">
            <a:extLst/>
          </a:blip>
          <a:stretch>
            <a:fillRect/>
          </a:stretch>
        </p:blipFill>
        <p:spPr>
          <a:xfrm>
            <a:off x="15227093" y="52371"/>
            <a:ext cx="7317282" cy="7324605"/>
          </a:xfrm>
          <a:prstGeom prst="rect">
            <a:avLst/>
          </a:prstGeom>
        </p:spPr>
      </p:pic>
      <p:sp>
        <p:nvSpPr>
          <p:cNvPr id="536" name="Shape 536"/>
          <p:cNvSpPr/>
          <p:nvPr/>
        </p:nvSpPr>
        <p:spPr>
          <a:xfrm flipV="1">
            <a:off x="13425262" y="4486164"/>
            <a:ext cx="1588500" cy="125005"/>
          </a:xfrm>
          <a:prstGeom prst="line">
            <a:avLst/>
          </a:prstGeom>
          <a:ln w="114300">
            <a:solidFill>
              <a:srgbClr val="FFFFFF"/>
            </a:solidFill>
            <a:miter lim="400000"/>
            <a:tailEnd type="triangle"/>
          </a:ln>
        </p:spPr>
        <p:txBody>
          <a:bodyPr lIns="0" tIns="0" rIns="0" bIns="0" anchor="ctr"/>
          <a:lstStyle/>
          <a:p>
            <a:pPr lvl="0">
              <a:defRPr sz="3600"/>
            </a:pPr>
          </a:p>
        </p:txBody>
      </p:sp>
      <p:sp>
        <p:nvSpPr>
          <p:cNvPr id="537" name="Shape 537"/>
          <p:cNvSpPr/>
          <p:nvPr/>
        </p:nvSpPr>
        <p:spPr>
          <a:xfrm>
            <a:off x="13750565" y="9133899"/>
            <a:ext cx="2371257" cy="335309"/>
          </a:xfrm>
          <a:prstGeom prst="line">
            <a:avLst/>
          </a:prstGeom>
          <a:ln w="114300">
            <a:solidFill>
              <a:srgbClr val="FFFFFF"/>
            </a:solidFill>
            <a:miter lim="400000"/>
            <a:tailEnd type="triangle"/>
          </a:ln>
        </p:spPr>
        <p:txBody>
          <a:bodyPr lIns="0" tIns="0" rIns="0" bIns="0" anchor="ctr"/>
          <a:lstStyle/>
          <a:p>
            <a:pPr lvl="0">
              <a:defRPr sz="3600"/>
            </a:pP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0" fill="hold"/>
                                        <p:tgtEl>
                                          <p:spTgt spid="534"/>
                                        </p:tgtEl>
                                      </p:cBhvr>
                                    </p:cmd>
                                  </p:childTnLst>
                                </p:cTn>
                              </p:par>
                            </p:childTnLst>
                          </p:cTn>
                        </p:par>
                        <p:par>
                          <p:cTn id="7" fill="hold">
                            <p:stCondLst>
                              <p:cond delay="0"/>
                            </p:stCondLst>
                            <p:childTnLst>
                              <p:par>
                                <p:cTn id="8" nodeType="afterEffect" presetClass="mediacall" presetSubtype="0" presetID="1" grpId="2" fill="hold">
                                  <p:stCondLst>
                                    <p:cond delay="0"/>
                                  </p:stCondLst>
                                  <p:childTnLst>
                                    <p:cmd type="call" cmd="playFrom(0.0)">
                                      <p:cBhvr>
                                        <p:cTn id="9" dur="0" fill="hold"/>
                                        <p:tgtEl>
                                          <p:spTgt spid="53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534"/>
                </p:tgtEl>
              </p:cMediaNode>
            </p:video>
            <p:video fullScrn="0">
              <p:cMediaNode mute="0" showWhenStopped="1" numSld="1" vol="100000">
                <p:cTn id="11" fill="hold" display="0">
                  <p:stCondLst>
                    <p:cond delay="indefinite"/>
                  </p:stCondLst>
                </p:cTn>
                <p:tgtEl>
                  <p:spTgt spid="53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6" name="2779542626_b2b0734bf1_o.jpg"/>
          <p:cNvPicPr/>
          <p:nvPr/>
        </p:nvPicPr>
        <p:blipFill>
          <a:blip r:embed="rId3">
            <a:extLst/>
          </a:blip>
          <a:stretch>
            <a:fillRect/>
          </a:stretch>
        </p:blipFill>
        <p:spPr>
          <a:xfrm>
            <a:off x="12704668" y="-153768"/>
            <a:ext cx="11780177" cy="15706901"/>
          </a:xfrm>
          <a:prstGeom prst="rect">
            <a:avLst/>
          </a:prstGeom>
          <a:ln w="12700">
            <a:miter lim="400000"/>
          </a:ln>
        </p:spPr>
      </p:pic>
      <p:sp>
        <p:nvSpPr>
          <p:cNvPr id="97" name="Shape 97"/>
          <p:cNvSpPr/>
          <p:nvPr/>
        </p:nvSpPr>
        <p:spPr>
          <a:xfrm>
            <a:off x="12385470" y="-43568"/>
            <a:ext cx="3982638" cy="16286218"/>
          </a:xfrm>
          <a:prstGeom prst="rect">
            <a:avLst/>
          </a:prstGeom>
          <a:gradFill>
            <a:gsLst>
              <a:gs pos="0">
                <a:srgbClr val="000000"/>
              </a:gs>
              <a:gs pos="100000">
                <a:srgbClr val="000000">
                  <a:alpha val="0"/>
                </a:srgbClr>
              </a:gs>
            </a:gsLst>
          </a:gradFill>
          <a:ln w="12700">
            <a:miter lim="400000"/>
          </a:ln>
        </p:spPr>
        <p:txBody>
          <a:bodyPr lIns="0" tIns="0" rIns="0" bIns="0" anchor="ctr"/>
          <a:lstStyle/>
          <a:p>
            <a:pPr lvl="0">
              <a:defRPr sz="3600"/>
            </a:pPr>
          </a:p>
        </p:txBody>
      </p:sp>
      <p:sp>
        <p:nvSpPr>
          <p:cNvPr id="98" name="Shape 98"/>
          <p:cNvSpPr/>
          <p:nvPr>
            <p:ph type="title"/>
          </p:nvPr>
        </p:nvSpPr>
        <p:spPr>
          <a:prstGeom prst="rect">
            <a:avLst/>
          </a:prstGeom>
        </p:spPr>
        <p:txBody>
          <a:bodyPr/>
          <a:lstStyle/>
          <a:p>
            <a:pPr lvl="0">
              <a:defRPr sz="1800">
                <a:solidFill>
                  <a:srgbClr val="000000"/>
                </a:solidFill>
              </a:defRPr>
            </a:pPr>
            <a:r>
              <a:rPr sz="8000">
                <a:solidFill>
                  <a:srgbClr val="FFFFFF"/>
                </a:solidFill>
              </a:rPr>
              <a:t>Outdoor Photometric Stereo</a:t>
            </a:r>
          </a:p>
        </p:txBody>
      </p:sp>
      <p:sp>
        <p:nvSpPr>
          <p:cNvPr id="99" name="Shape 99"/>
          <p:cNvSpPr/>
          <p:nvPr>
            <p:ph type="body" idx="1"/>
          </p:nvPr>
        </p:nvSpPr>
        <p:spPr>
          <a:prstGeom prst="rect">
            <a:avLst/>
          </a:prstGeom>
        </p:spPr>
        <p:txBody>
          <a:bodyPr/>
          <a:lstStyle/>
          <a:p>
            <a:pPr lvl="0">
              <a:defRPr sz="1800">
                <a:solidFill>
                  <a:srgbClr val="000000"/>
                </a:solidFill>
              </a:defRPr>
            </a:pPr>
            <a:r>
              <a:rPr sz="5600">
                <a:solidFill>
                  <a:srgbClr val="FFFFFF"/>
                </a:solidFill>
                <a:effectLst>
                  <a:outerShdw sx="100000" sy="100000" kx="0" ky="0" algn="b" rotWithShape="0" blurRad="25400" dist="50800" dir="13800000">
                    <a:srgbClr val="000000"/>
                  </a:outerShdw>
                </a:effectLst>
              </a:rPr>
              <a:t>Cannot control the sun!</a:t>
            </a:r>
            <a:endParaRPr sz="5600">
              <a:solidFill>
                <a:srgbClr val="FFFFFF"/>
              </a:solidFill>
              <a:effectLst>
                <a:outerShdw sx="100000" sy="100000" kx="0" ky="0" algn="b" rotWithShape="0" blurRad="25400" dist="50800" dir="13800000">
                  <a:srgbClr val="000000"/>
                </a:outerShdw>
              </a:effectLst>
            </a:endParaRPr>
          </a:p>
          <a:p>
            <a:pPr lvl="0">
              <a:defRPr sz="1800">
                <a:solidFill>
                  <a:srgbClr val="000000"/>
                </a:solidFill>
              </a:defRPr>
            </a:pPr>
            <a:r>
              <a:rPr sz="5600">
                <a:solidFill>
                  <a:srgbClr val="FFFFFF"/>
                </a:solidFill>
                <a:effectLst>
                  <a:outerShdw sx="100000" sy="100000" kx="0" ky="0" algn="b" rotWithShape="0" blurRad="25400" dist="50800" dir="13800000">
                    <a:srgbClr val="000000"/>
                  </a:outerShdw>
                </a:effectLst>
              </a:rPr>
              <a:t>Sun moves on a plane during the course of a day</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99">
                                            <p:bg/>
                                          </p:spTgt>
                                        </p:tgtEl>
                                        <p:attrNameLst>
                                          <p:attrName>style.visibility</p:attrName>
                                        </p:attrNameLst>
                                      </p:cBhvr>
                                      <p:to>
                                        <p:strVal val="visible"/>
                                      </p:to>
                                    </p:set>
                                    <p:animEffect filter="dissolve" transition="in">
                                      <p:cBhvr>
                                        <p:cTn id="7" dur="500"/>
                                        <p:tgtEl>
                                          <p:spTgt spid="99">
                                            <p:bg/>
                                          </p:spTgt>
                                        </p:tgtEl>
                                      </p:cBhvr>
                                    </p:animEffect>
                                  </p:childTnLst>
                                </p:cTn>
                              </p:par>
                              <p:par>
                                <p:cTn id="8" presetClass="entr" presetSubtype="0" presetID="9" grpId="1" fill="hold">
                                  <p:stCondLst>
                                    <p:cond delay="0"/>
                                  </p:stCondLst>
                                  <p:iterate type="el" backwards="0">
                                    <p:tmAbs val="0"/>
                                  </p:iterate>
                                  <p:childTnLst>
                                    <p:set>
                                      <p:cBhvr>
                                        <p:cTn id="9" fill="hold"/>
                                        <p:tgtEl>
                                          <p:spTgt spid="99">
                                            <p:txEl>
                                              <p:pRg st="0" end="0"/>
                                            </p:txEl>
                                          </p:spTgt>
                                        </p:tgtEl>
                                        <p:attrNameLst>
                                          <p:attrName>style.visibility</p:attrName>
                                        </p:attrNameLst>
                                      </p:cBhvr>
                                      <p:to>
                                        <p:strVal val="visible"/>
                                      </p:to>
                                    </p:set>
                                    <p:animEffect filter="dissolve" transition="in">
                                      <p:cBhvr>
                                        <p:cTn id="10" dur="500"/>
                                        <p:tgtEl>
                                          <p:spTgt spid="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99">
                                            <p:txEl>
                                              <p:pRg st="1" end="1"/>
                                            </p:txEl>
                                          </p:spTgt>
                                        </p:tgtEl>
                                        <p:attrNameLst>
                                          <p:attrName>style.visibility</p:attrName>
                                        </p:attrNameLst>
                                      </p:cBhvr>
                                      <p:to>
                                        <p:strVal val="visible"/>
                                      </p:to>
                                    </p:set>
                                    <p:animEffect filter="dissolve" transition="in">
                                      <p:cBhvr>
                                        <p:cTn id="15" dur="500"/>
                                        <p:tgtEl>
                                          <p:spTgt spid="9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9"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1" name="Shape 541"/>
          <p:cNvSpPr/>
          <p:nvPr>
            <p:ph type="title"/>
          </p:nvPr>
        </p:nvSpPr>
        <p:spPr>
          <a:xfrm>
            <a:off x="1295400" y="355600"/>
            <a:ext cx="16817927" cy="2413000"/>
          </a:xfrm>
          <a:prstGeom prst="rect">
            <a:avLst/>
          </a:prstGeom>
        </p:spPr>
        <p:txBody>
          <a:bodyPr/>
          <a:lstStyle/>
          <a:p>
            <a:pPr lvl="0">
              <a:defRPr sz="1800">
                <a:solidFill>
                  <a:srgbClr val="000000"/>
                </a:solidFill>
              </a:defRPr>
            </a:pPr>
            <a:r>
              <a:rPr sz="8000">
                <a:solidFill>
                  <a:srgbClr val="FFFFFF"/>
                </a:solidFill>
              </a:rPr>
              <a:t>Analysis of the real owl images</a:t>
            </a:r>
          </a:p>
        </p:txBody>
      </p:sp>
      <p:pic>
        <p:nvPicPr>
          <p:cNvPr id="542" name="pasted-image.png"/>
          <p:cNvPicPr/>
          <p:nvPr/>
        </p:nvPicPr>
        <p:blipFill>
          <a:blip r:embed="rId3">
            <a:extLst/>
          </a:blip>
          <a:srcRect l="47149" t="2047" r="15651" b="75162"/>
          <a:stretch>
            <a:fillRect/>
          </a:stretch>
        </p:blipFill>
        <p:spPr>
          <a:xfrm>
            <a:off x="11102507" y="3892557"/>
            <a:ext cx="11735658" cy="2450768"/>
          </a:xfrm>
          <a:prstGeom prst="rect">
            <a:avLst/>
          </a:prstGeom>
          <a:ln w="12700">
            <a:miter lim="400000"/>
          </a:ln>
        </p:spPr>
      </p:pic>
      <p:grpSp>
        <p:nvGrpSpPr>
          <p:cNvPr id="545" name="Group 545"/>
          <p:cNvGrpSpPr/>
          <p:nvPr/>
        </p:nvGrpSpPr>
        <p:grpSpPr>
          <a:xfrm>
            <a:off x="104267" y="2978099"/>
            <a:ext cx="10895989" cy="9604783"/>
            <a:chOff x="0" y="0"/>
            <a:chExt cx="10895988" cy="9604781"/>
          </a:xfrm>
        </p:grpSpPr>
        <p:sp>
          <p:nvSpPr>
            <p:cNvPr id="543" name="Shape 543"/>
            <p:cNvSpPr/>
            <p:nvPr/>
          </p:nvSpPr>
          <p:spPr>
            <a:xfrm>
              <a:off x="0" y="6132"/>
              <a:ext cx="10895989" cy="9592518"/>
            </a:xfrm>
            <a:prstGeom prst="rect">
              <a:avLst/>
            </a:prstGeom>
            <a:solidFill>
              <a:srgbClr val="FFFFFF"/>
            </a:solidFill>
            <a:ln w="12700" cap="flat">
              <a:noFill/>
              <a:miter lim="400000"/>
            </a:ln>
            <a:effectLst/>
          </p:spPr>
          <p:txBody>
            <a:bodyPr wrap="square" lIns="0" tIns="0" rIns="0" bIns="0" numCol="1" anchor="ctr">
              <a:noAutofit/>
            </a:bodyPr>
            <a:lstStyle/>
            <a:p>
              <a:pPr lvl="0">
                <a:defRPr sz="3600"/>
              </a:pPr>
            </a:p>
          </p:txBody>
        </p:sp>
        <p:pic>
          <p:nvPicPr>
            <p:cNvPr id="544" name="11-OCT-14.pdf"/>
            <p:cNvPicPr/>
            <p:nvPr/>
          </p:nvPicPr>
          <p:blipFill>
            <a:blip r:embed="rId4">
              <a:extLst/>
            </a:blip>
            <a:srcRect l="17488" t="0" r="0" b="0"/>
            <a:stretch>
              <a:fillRect/>
            </a:stretch>
          </p:blipFill>
          <p:spPr>
            <a:xfrm>
              <a:off x="64424" y="0"/>
              <a:ext cx="10514416" cy="9604782"/>
            </a:xfrm>
            <a:prstGeom prst="rect">
              <a:avLst/>
            </a:prstGeom>
            <a:ln w="12700" cap="flat">
              <a:noFill/>
              <a:miter lim="400000"/>
            </a:ln>
            <a:effectLst/>
          </p:spPr>
        </p:pic>
      </p:grpSp>
      <p:pic>
        <p:nvPicPr>
          <p:cNvPr id="546" name="pasted-image.png"/>
          <p:cNvPicPr/>
          <p:nvPr/>
        </p:nvPicPr>
        <p:blipFill>
          <a:blip r:embed="rId3">
            <a:extLst/>
          </a:blip>
          <a:srcRect l="47149" t="45916" r="15751" b="31264"/>
          <a:stretch>
            <a:fillRect/>
          </a:stretch>
        </p:blipFill>
        <p:spPr>
          <a:xfrm>
            <a:off x="11076511" y="6992677"/>
            <a:ext cx="11787492" cy="2471326"/>
          </a:xfrm>
          <a:prstGeom prst="rect">
            <a:avLst/>
          </a:prstGeom>
          <a:ln w="12700">
            <a:miter lim="400000"/>
          </a:ln>
        </p:spPr>
      </p:pic>
      <p:pic>
        <p:nvPicPr>
          <p:cNvPr id="547" name="pasted-image.png"/>
          <p:cNvPicPr/>
          <p:nvPr/>
        </p:nvPicPr>
        <p:blipFill>
          <a:blip r:embed="rId3">
            <a:extLst/>
          </a:blip>
          <a:srcRect l="47160" t="67865" r="15458" b="9372"/>
          <a:stretch>
            <a:fillRect/>
          </a:stretch>
        </p:blipFill>
        <p:spPr>
          <a:xfrm>
            <a:off x="11077702" y="10113435"/>
            <a:ext cx="11785198" cy="2446245"/>
          </a:xfrm>
          <a:prstGeom prst="rect">
            <a:avLst/>
          </a:prstGeom>
          <a:ln w="12700">
            <a:miter lim="400000"/>
          </a:ln>
        </p:spPr>
      </p:pic>
      <p:grpSp>
        <p:nvGrpSpPr>
          <p:cNvPr id="550" name="Group 550"/>
          <p:cNvGrpSpPr/>
          <p:nvPr/>
        </p:nvGrpSpPr>
        <p:grpSpPr>
          <a:xfrm>
            <a:off x="18744753" y="52371"/>
            <a:ext cx="2718372" cy="3547878"/>
            <a:chOff x="0" y="0"/>
            <a:chExt cx="2718371" cy="3547876"/>
          </a:xfrm>
        </p:grpSpPr>
        <p:pic>
          <p:nvPicPr>
            <p:cNvPr id="548" name="pasted-image.png"/>
            <p:cNvPicPr/>
            <p:nvPr/>
          </p:nvPicPr>
          <p:blipFill>
            <a:blip r:embed="rId5">
              <a:extLst/>
            </a:blip>
            <a:stretch>
              <a:fillRect/>
            </a:stretch>
          </p:blipFill>
          <p:spPr>
            <a:xfrm>
              <a:off x="464456" y="1167537"/>
              <a:ext cx="1789460" cy="2380340"/>
            </a:xfrm>
            <a:prstGeom prst="rect">
              <a:avLst/>
            </a:prstGeom>
            <a:ln w="12700" cap="flat">
              <a:noFill/>
              <a:miter lim="400000"/>
            </a:ln>
            <a:effectLst/>
          </p:spPr>
        </p:pic>
        <p:sp>
          <p:nvSpPr>
            <p:cNvPr id="549" name="Shape 549"/>
            <p:cNvSpPr/>
            <p:nvPr/>
          </p:nvSpPr>
          <p:spPr>
            <a:xfrm>
              <a:off x="-1" y="-1"/>
              <a:ext cx="2718373" cy="1158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3300">
                  <a:solidFill>
                    <a:srgbClr val="FFFFFF"/>
                  </a:solidFill>
                </a:rPr>
                <a:t>Ground Truth</a:t>
              </a:r>
              <a:endParaRPr sz="3300">
                <a:solidFill>
                  <a:srgbClr val="FFFFFF"/>
                </a:solidFill>
              </a:endParaRPr>
            </a:p>
            <a:p>
              <a:pPr lvl="0">
                <a:defRPr sz="1800">
                  <a:solidFill>
                    <a:srgbClr val="000000"/>
                  </a:solidFill>
                </a:defRPr>
              </a:pPr>
              <a:r>
                <a:rPr sz="3300">
                  <a:solidFill>
                    <a:srgbClr val="FFFFFF"/>
                  </a:solidFill>
                </a:rPr>
                <a:t>normals</a:t>
              </a:r>
            </a:p>
          </p:txBody>
        </p:sp>
      </p:grpSp>
      <p:grpSp>
        <p:nvGrpSpPr>
          <p:cNvPr id="560" name="Group 560"/>
          <p:cNvGrpSpPr/>
          <p:nvPr/>
        </p:nvGrpSpPr>
        <p:grpSpPr>
          <a:xfrm>
            <a:off x="23071904" y="5007280"/>
            <a:ext cx="1114986" cy="8438130"/>
            <a:chOff x="241696" y="0"/>
            <a:chExt cx="1114984" cy="8438129"/>
          </a:xfrm>
        </p:grpSpPr>
        <p:pic>
          <p:nvPicPr>
            <p:cNvPr id="551" name="pasted-image.png"/>
            <p:cNvPicPr/>
            <p:nvPr/>
          </p:nvPicPr>
          <p:blipFill>
            <a:blip r:embed="rId6">
              <a:extLst/>
            </a:blip>
            <a:stretch>
              <a:fillRect/>
            </a:stretch>
          </p:blipFill>
          <p:spPr>
            <a:xfrm>
              <a:off x="241696" y="336436"/>
              <a:ext cx="441723" cy="7804151"/>
            </a:xfrm>
            <a:prstGeom prst="rect">
              <a:avLst/>
            </a:prstGeom>
            <a:ln w="12700" cap="flat">
              <a:noFill/>
              <a:miter lim="400000"/>
            </a:ln>
            <a:effectLst/>
          </p:spPr>
        </p:pic>
        <p:grpSp>
          <p:nvGrpSpPr>
            <p:cNvPr id="559" name="Group 559"/>
            <p:cNvGrpSpPr/>
            <p:nvPr/>
          </p:nvGrpSpPr>
          <p:grpSpPr>
            <a:xfrm>
              <a:off x="706822" y="0"/>
              <a:ext cx="649860" cy="8438130"/>
              <a:chOff x="0" y="0"/>
              <a:chExt cx="649858" cy="8438129"/>
            </a:xfrm>
          </p:grpSpPr>
          <p:sp>
            <p:nvSpPr>
              <p:cNvPr id="552" name="Shape 552"/>
              <p:cNvSpPr/>
              <p:nvPr/>
            </p:nvSpPr>
            <p:spPr>
              <a:xfrm>
                <a:off x="123570" y="7761854"/>
                <a:ext cx="402718" cy="676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3500"/>
                </a:lvl1pPr>
              </a:lstStyle>
              <a:p>
                <a:pPr lvl="0">
                  <a:defRPr sz="1800">
                    <a:solidFill>
                      <a:srgbClr val="000000"/>
                    </a:solidFill>
                  </a:defRPr>
                </a:pPr>
                <a:r>
                  <a:rPr sz="3500">
                    <a:solidFill>
                      <a:srgbClr val="FFFFFF"/>
                    </a:solidFill>
                  </a:rPr>
                  <a:t>0</a:t>
                </a:r>
              </a:p>
            </p:txBody>
          </p:sp>
          <p:sp>
            <p:nvSpPr>
              <p:cNvPr id="553" name="Shape 553"/>
              <p:cNvSpPr/>
              <p:nvPr/>
            </p:nvSpPr>
            <p:spPr>
              <a:xfrm>
                <a:off x="0" y="6469659"/>
                <a:ext cx="649860" cy="676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3500"/>
                </a:lvl1pPr>
              </a:lstStyle>
              <a:p>
                <a:pPr lvl="0">
                  <a:defRPr sz="1800">
                    <a:solidFill>
                      <a:srgbClr val="000000"/>
                    </a:solidFill>
                  </a:defRPr>
                </a:pPr>
                <a:r>
                  <a:rPr sz="3500">
                    <a:solidFill>
                      <a:srgbClr val="FFFFFF"/>
                    </a:solidFill>
                  </a:rPr>
                  <a:t>10</a:t>
                </a:r>
              </a:p>
            </p:txBody>
          </p:sp>
          <p:sp>
            <p:nvSpPr>
              <p:cNvPr id="554" name="Shape 554"/>
              <p:cNvSpPr/>
              <p:nvPr/>
            </p:nvSpPr>
            <p:spPr>
              <a:xfrm>
                <a:off x="0" y="5175293"/>
                <a:ext cx="649860" cy="676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3500"/>
                </a:lvl1pPr>
              </a:lstStyle>
              <a:p>
                <a:pPr lvl="0">
                  <a:defRPr sz="1800">
                    <a:solidFill>
                      <a:srgbClr val="000000"/>
                    </a:solidFill>
                  </a:defRPr>
                </a:pPr>
                <a:r>
                  <a:rPr sz="3500">
                    <a:solidFill>
                      <a:srgbClr val="FFFFFF"/>
                    </a:solidFill>
                  </a:rPr>
                  <a:t>20</a:t>
                </a:r>
              </a:p>
            </p:txBody>
          </p:sp>
          <p:sp>
            <p:nvSpPr>
              <p:cNvPr id="555" name="Shape 555"/>
              <p:cNvSpPr/>
              <p:nvPr/>
            </p:nvSpPr>
            <p:spPr>
              <a:xfrm>
                <a:off x="0" y="3880927"/>
                <a:ext cx="649860" cy="676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3500"/>
                </a:lvl1pPr>
              </a:lstStyle>
              <a:p>
                <a:pPr lvl="0">
                  <a:defRPr sz="1800">
                    <a:solidFill>
                      <a:srgbClr val="000000"/>
                    </a:solidFill>
                  </a:defRPr>
                </a:pPr>
                <a:r>
                  <a:rPr sz="3500">
                    <a:solidFill>
                      <a:srgbClr val="FFFFFF"/>
                    </a:solidFill>
                  </a:rPr>
                  <a:t>30</a:t>
                </a:r>
              </a:p>
            </p:txBody>
          </p:sp>
          <p:sp>
            <p:nvSpPr>
              <p:cNvPr id="556" name="Shape 556"/>
              <p:cNvSpPr/>
              <p:nvPr/>
            </p:nvSpPr>
            <p:spPr>
              <a:xfrm>
                <a:off x="0" y="2543058"/>
                <a:ext cx="649860" cy="676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3500"/>
                </a:lvl1pPr>
              </a:lstStyle>
              <a:p>
                <a:pPr lvl="0">
                  <a:defRPr sz="1800">
                    <a:solidFill>
                      <a:srgbClr val="000000"/>
                    </a:solidFill>
                  </a:defRPr>
                </a:pPr>
                <a:r>
                  <a:rPr sz="3500">
                    <a:solidFill>
                      <a:srgbClr val="FFFFFF"/>
                    </a:solidFill>
                  </a:rPr>
                  <a:t>40</a:t>
                </a:r>
              </a:p>
            </p:txBody>
          </p:sp>
          <p:sp>
            <p:nvSpPr>
              <p:cNvPr id="557" name="Shape 557"/>
              <p:cNvSpPr/>
              <p:nvPr/>
            </p:nvSpPr>
            <p:spPr>
              <a:xfrm>
                <a:off x="0" y="1273091"/>
                <a:ext cx="649860" cy="676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3500"/>
                </a:lvl1pPr>
              </a:lstStyle>
              <a:p>
                <a:pPr lvl="0">
                  <a:defRPr sz="1800">
                    <a:solidFill>
                      <a:srgbClr val="000000"/>
                    </a:solidFill>
                  </a:defRPr>
                </a:pPr>
                <a:r>
                  <a:rPr sz="3500">
                    <a:solidFill>
                      <a:srgbClr val="FFFFFF"/>
                    </a:solidFill>
                  </a:rPr>
                  <a:t>50</a:t>
                </a:r>
              </a:p>
            </p:txBody>
          </p:sp>
          <p:sp>
            <p:nvSpPr>
              <p:cNvPr id="558" name="Shape 558"/>
              <p:cNvSpPr/>
              <p:nvPr/>
            </p:nvSpPr>
            <p:spPr>
              <a:xfrm>
                <a:off x="0" y="0"/>
                <a:ext cx="649860" cy="676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3500"/>
                </a:lvl1pPr>
              </a:lstStyle>
              <a:p>
                <a:pPr lvl="0">
                  <a:defRPr sz="1800">
                    <a:solidFill>
                      <a:srgbClr val="000000"/>
                    </a:solidFill>
                  </a:defRPr>
                </a:pPr>
                <a:r>
                  <a:rPr sz="3500">
                    <a:solidFill>
                      <a:srgbClr val="FFFFFF"/>
                    </a:solidFill>
                  </a:rPr>
                  <a:t>60</a:t>
                </a:r>
              </a:p>
            </p:txBody>
          </p:sp>
        </p:grpSp>
      </p:grpSp>
      <p:sp>
        <p:nvSpPr>
          <p:cNvPr id="561" name="Shape 561"/>
          <p:cNvSpPr/>
          <p:nvPr/>
        </p:nvSpPr>
        <p:spPr>
          <a:xfrm>
            <a:off x="7995894" y="3717123"/>
            <a:ext cx="194776" cy="1436645"/>
          </a:xfrm>
          <a:prstGeom prst="rect">
            <a:avLst/>
          </a:prstGeom>
          <a:ln w="88900">
            <a:solidFill>
              <a:srgbClr val="000000">
                <a:alpha val="59675"/>
              </a:srgbClr>
            </a:solidFill>
            <a:miter lim="400000"/>
          </a:ln>
        </p:spPr>
        <p:txBody>
          <a:bodyPr lIns="0" tIns="0" rIns="0" bIns="0" anchor="ctr"/>
          <a:lstStyle/>
          <a:p>
            <a:pPr lvl="0">
              <a:defRPr sz="3600"/>
            </a:pPr>
          </a:p>
        </p:txBody>
      </p:sp>
      <p:sp>
        <p:nvSpPr>
          <p:cNvPr id="562" name="Shape 562"/>
          <p:cNvSpPr/>
          <p:nvPr/>
        </p:nvSpPr>
        <p:spPr>
          <a:xfrm>
            <a:off x="3114371" y="8508022"/>
            <a:ext cx="194777" cy="1436645"/>
          </a:xfrm>
          <a:prstGeom prst="rect">
            <a:avLst/>
          </a:prstGeom>
          <a:ln w="88900">
            <a:solidFill>
              <a:srgbClr val="000000">
                <a:alpha val="59675"/>
              </a:srgbClr>
            </a:solidFill>
            <a:miter lim="400000"/>
          </a:ln>
        </p:spPr>
        <p:txBody>
          <a:bodyPr lIns="0" tIns="0" rIns="0" bIns="0" anchor="ctr"/>
          <a:lstStyle/>
          <a:p>
            <a:pPr lvl="0">
              <a:defRPr sz="3600"/>
            </a:pPr>
          </a:p>
        </p:txBody>
      </p:sp>
      <p:sp>
        <p:nvSpPr>
          <p:cNvPr id="563" name="Shape 563"/>
          <p:cNvSpPr/>
          <p:nvPr/>
        </p:nvSpPr>
        <p:spPr>
          <a:xfrm>
            <a:off x="1207456" y="3717123"/>
            <a:ext cx="216137" cy="8214233"/>
          </a:xfrm>
          <a:prstGeom prst="rect">
            <a:avLst/>
          </a:prstGeom>
          <a:ln w="88900">
            <a:solidFill>
              <a:srgbClr val="000000">
                <a:alpha val="59675"/>
              </a:srgbClr>
            </a:solidFill>
            <a:miter lim="400000"/>
          </a:ln>
        </p:spPr>
        <p:txBody>
          <a:bodyPr lIns="0" tIns="0" rIns="0" bIns="0" anchor="ctr"/>
          <a:lstStyle/>
          <a:p>
            <a:pPr lvl="0">
              <a:defRPr sz="3600"/>
            </a:pPr>
          </a:p>
        </p:txBody>
      </p:sp>
      <p:sp>
        <p:nvSpPr>
          <p:cNvPr id="564" name="Shape 564"/>
          <p:cNvSpPr/>
          <p:nvPr/>
        </p:nvSpPr>
        <p:spPr>
          <a:xfrm>
            <a:off x="8393954" y="4345441"/>
            <a:ext cx="2562617" cy="740393"/>
          </a:xfrm>
          <a:prstGeom prst="line">
            <a:avLst/>
          </a:prstGeom>
          <a:ln w="88900">
            <a:solidFill>
              <a:srgbClr val="7BDB45"/>
            </a:solidFill>
            <a:miter lim="400000"/>
            <a:tailEnd type="triangle"/>
          </a:ln>
        </p:spPr>
        <p:txBody>
          <a:bodyPr lIns="0" tIns="0" rIns="0" bIns="0" anchor="ctr"/>
          <a:lstStyle/>
          <a:p>
            <a:pPr lvl="0">
              <a:defRPr sz="3600"/>
            </a:pPr>
          </a:p>
        </p:txBody>
      </p:sp>
      <p:sp>
        <p:nvSpPr>
          <p:cNvPr id="565" name="Shape 565"/>
          <p:cNvSpPr/>
          <p:nvPr/>
        </p:nvSpPr>
        <p:spPr>
          <a:xfrm>
            <a:off x="1621760" y="7027931"/>
            <a:ext cx="9306277" cy="1108724"/>
          </a:xfrm>
          <a:prstGeom prst="line">
            <a:avLst/>
          </a:prstGeom>
          <a:ln w="88900">
            <a:solidFill>
              <a:srgbClr val="7BDB45"/>
            </a:solidFill>
            <a:miter lim="400000"/>
            <a:tailEnd type="triangle"/>
          </a:ln>
        </p:spPr>
        <p:txBody>
          <a:bodyPr lIns="0" tIns="0" rIns="0" bIns="0" anchor="ctr"/>
          <a:lstStyle/>
          <a:p>
            <a:pPr lvl="0">
              <a:defRPr sz="3600"/>
            </a:pPr>
          </a:p>
        </p:txBody>
      </p:sp>
      <p:sp>
        <p:nvSpPr>
          <p:cNvPr id="566" name="Shape 566"/>
          <p:cNvSpPr/>
          <p:nvPr/>
        </p:nvSpPr>
        <p:spPr>
          <a:xfrm>
            <a:off x="3510801" y="9210919"/>
            <a:ext cx="7420015" cy="1968335"/>
          </a:xfrm>
          <a:prstGeom prst="line">
            <a:avLst/>
          </a:prstGeom>
          <a:ln w="88900">
            <a:solidFill>
              <a:srgbClr val="D45954"/>
            </a:solidFill>
            <a:miter lim="400000"/>
            <a:tailEnd type="triangle"/>
          </a:ln>
        </p:spPr>
        <p:txBody>
          <a:bodyPr lIns="0" tIns="0" rIns="0" bIns="0" anchor="ctr"/>
          <a:lstStyle/>
          <a:p>
            <a:pPr lvl="0">
              <a:defRPr sz="3600"/>
            </a:pP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546"/>
                                        </p:tgtEl>
                                        <p:attrNameLst>
                                          <p:attrName>style.visibility</p:attrName>
                                        </p:attrNameLst>
                                      </p:cBhvr>
                                      <p:to>
                                        <p:strVal val="visible"/>
                                      </p:to>
                                    </p:set>
                                    <p:animEffect filter="fade" transition="in">
                                      <p:cBhvr>
                                        <p:cTn id="7" dur="1000"/>
                                        <p:tgtEl>
                                          <p:spTgt spid="546"/>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560"/>
                                        </p:tgtEl>
                                        <p:attrNameLst>
                                          <p:attrName>style.visibility</p:attrName>
                                        </p:attrNameLst>
                                      </p:cBhvr>
                                      <p:to>
                                        <p:strVal val="visible"/>
                                      </p:to>
                                    </p:set>
                                    <p:animEffect filter="fade" transition="in">
                                      <p:cBhvr>
                                        <p:cTn id="11" dur="1000"/>
                                        <p:tgtEl>
                                          <p:spTgt spid="560"/>
                                        </p:tgtEl>
                                      </p:cBhvr>
                                    </p:animEffect>
                                  </p:childTnLst>
                                </p:cTn>
                              </p:par>
                            </p:childTnLst>
                          </p:cTn>
                        </p:par>
                        <p:par>
                          <p:cTn id="12" fill="hold">
                            <p:stCondLst>
                              <p:cond delay="2000"/>
                            </p:stCondLst>
                            <p:childTnLst>
                              <p:par>
                                <p:cTn id="13" nodeType="afterEffect" presetClass="entr" presetSubtype="0" presetID="10" grpId="3" fill="hold">
                                  <p:stCondLst>
                                    <p:cond delay="0"/>
                                  </p:stCondLst>
                                  <p:iterate type="el" backwards="0">
                                    <p:tmAbs val="0"/>
                                  </p:iterate>
                                  <p:childTnLst>
                                    <p:set>
                                      <p:cBhvr>
                                        <p:cTn id="14" fill="hold"/>
                                        <p:tgtEl>
                                          <p:spTgt spid="550"/>
                                        </p:tgtEl>
                                        <p:attrNameLst>
                                          <p:attrName>style.visibility</p:attrName>
                                        </p:attrNameLst>
                                      </p:cBhvr>
                                      <p:to>
                                        <p:strVal val="visible"/>
                                      </p:to>
                                    </p:set>
                                    <p:animEffect filter="fade" transition="in">
                                      <p:cBhvr>
                                        <p:cTn id="15" dur="1000"/>
                                        <p:tgtEl>
                                          <p:spTgt spid="550"/>
                                        </p:tgtEl>
                                      </p:cBhvr>
                                    </p:animEffect>
                                  </p:childTnLst>
                                </p:cTn>
                              </p:par>
                            </p:childTnLst>
                          </p:cTn>
                        </p:par>
                        <p:par>
                          <p:cTn id="16" fill="hold">
                            <p:stCondLst>
                              <p:cond delay="3000"/>
                            </p:stCondLst>
                            <p:childTnLst>
                              <p:par>
                                <p:cTn id="17" nodeType="afterEffect" presetClass="entr" presetSubtype="0" presetID="9" grpId="4" fill="hold">
                                  <p:stCondLst>
                                    <p:cond delay="0"/>
                                  </p:stCondLst>
                                  <p:iterate type="el" backwards="0">
                                    <p:tmAbs val="0"/>
                                  </p:iterate>
                                  <p:childTnLst>
                                    <p:set>
                                      <p:cBhvr>
                                        <p:cTn id="18" fill="hold"/>
                                        <p:tgtEl>
                                          <p:spTgt spid="565"/>
                                        </p:tgtEl>
                                        <p:attrNameLst>
                                          <p:attrName>style.visibility</p:attrName>
                                        </p:attrNameLst>
                                      </p:cBhvr>
                                      <p:to>
                                        <p:strVal val="visible"/>
                                      </p:to>
                                    </p:set>
                                    <p:animEffect filter="dissolve" transition="in">
                                      <p:cBhvr>
                                        <p:cTn id="19" dur="1000"/>
                                        <p:tgtEl>
                                          <p:spTgt spid="565"/>
                                        </p:tgtEl>
                                      </p:cBhvr>
                                    </p:animEffect>
                                  </p:childTnLst>
                                </p:cTn>
                              </p:par>
                            </p:childTnLst>
                          </p:cTn>
                        </p:par>
                        <p:par>
                          <p:cTn id="20" fill="hold">
                            <p:stCondLst>
                              <p:cond delay="4000"/>
                            </p:stCondLst>
                            <p:childTnLst>
                              <p:par>
                                <p:cTn id="21" nodeType="afterEffect" presetClass="entr" presetSubtype="0" presetID="9" grpId="5" fill="hold">
                                  <p:stCondLst>
                                    <p:cond delay="0"/>
                                  </p:stCondLst>
                                  <p:iterate type="el" backwards="0">
                                    <p:tmAbs val="0"/>
                                  </p:iterate>
                                  <p:childTnLst>
                                    <p:set>
                                      <p:cBhvr>
                                        <p:cTn id="22" fill="hold"/>
                                        <p:tgtEl>
                                          <p:spTgt spid="563"/>
                                        </p:tgtEl>
                                        <p:attrNameLst>
                                          <p:attrName>style.visibility</p:attrName>
                                        </p:attrNameLst>
                                      </p:cBhvr>
                                      <p:to>
                                        <p:strVal val="visible"/>
                                      </p:to>
                                    </p:set>
                                    <p:animEffect filter="dissolve" transition="in">
                                      <p:cBhvr>
                                        <p:cTn id="23" dur="1000"/>
                                        <p:tgtEl>
                                          <p:spTgt spid="563"/>
                                        </p:tgtEl>
                                      </p:cBhvr>
                                    </p:animEffect>
                                  </p:childTnLst>
                                </p:cTn>
                              </p:par>
                            </p:childTnLst>
                          </p:cTn>
                        </p:par>
                      </p:childTnLst>
                    </p:cTn>
                  </p:par>
                  <p:par>
                    <p:cTn id="24" fill="hold">
                      <p:stCondLst>
                        <p:cond delay="indefinite"/>
                      </p:stCondLst>
                      <p:childTnLst>
                        <p:par>
                          <p:cTn id="25" fill="hold">
                            <p:stCondLst>
                              <p:cond delay="0"/>
                            </p:stCondLst>
                            <p:childTnLst>
                              <p:par>
                                <p:cTn id="26" nodeType="clickEffect" presetClass="entr" presetSubtype="0" presetID="10" grpId="6" fill="hold">
                                  <p:stCondLst>
                                    <p:cond delay="0"/>
                                  </p:stCondLst>
                                  <p:iterate type="el" backwards="0">
                                    <p:tmAbs val="0"/>
                                  </p:iterate>
                                  <p:childTnLst>
                                    <p:set>
                                      <p:cBhvr>
                                        <p:cTn id="27" fill="hold"/>
                                        <p:tgtEl>
                                          <p:spTgt spid="542"/>
                                        </p:tgtEl>
                                        <p:attrNameLst>
                                          <p:attrName>style.visibility</p:attrName>
                                        </p:attrNameLst>
                                      </p:cBhvr>
                                      <p:to>
                                        <p:strVal val="visible"/>
                                      </p:to>
                                    </p:set>
                                    <p:animEffect filter="fade" transition="in">
                                      <p:cBhvr>
                                        <p:cTn id="28" dur="1000"/>
                                        <p:tgtEl>
                                          <p:spTgt spid="542"/>
                                        </p:tgtEl>
                                      </p:cBhvr>
                                    </p:animEffect>
                                  </p:childTnLst>
                                </p:cTn>
                              </p:par>
                            </p:childTnLst>
                          </p:cTn>
                        </p:par>
                        <p:par>
                          <p:cTn id="29" fill="hold">
                            <p:stCondLst>
                              <p:cond delay="1000"/>
                            </p:stCondLst>
                            <p:childTnLst>
                              <p:par>
                                <p:cTn id="30" nodeType="afterEffect" presetClass="entr" presetSubtype="0" presetID="9" grpId="7" fill="hold">
                                  <p:stCondLst>
                                    <p:cond delay="0"/>
                                  </p:stCondLst>
                                  <p:iterate type="el" backwards="0">
                                    <p:tmAbs val="0"/>
                                  </p:iterate>
                                  <p:childTnLst>
                                    <p:set>
                                      <p:cBhvr>
                                        <p:cTn id="31" fill="hold"/>
                                        <p:tgtEl>
                                          <p:spTgt spid="564"/>
                                        </p:tgtEl>
                                        <p:attrNameLst>
                                          <p:attrName>style.visibility</p:attrName>
                                        </p:attrNameLst>
                                      </p:cBhvr>
                                      <p:to>
                                        <p:strVal val="visible"/>
                                      </p:to>
                                    </p:set>
                                    <p:animEffect filter="dissolve" transition="in">
                                      <p:cBhvr>
                                        <p:cTn id="32" dur="1000"/>
                                        <p:tgtEl>
                                          <p:spTgt spid="564"/>
                                        </p:tgtEl>
                                      </p:cBhvr>
                                    </p:animEffect>
                                  </p:childTnLst>
                                </p:cTn>
                              </p:par>
                            </p:childTnLst>
                          </p:cTn>
                        </p:par>
                        <p:par>
                          <p:cTn id="33" fill="hold">
                            <p:stCondLst>
                              <p:cond delay="2000"/>
                            </p:stCondLst>
                            <p:childTnLst>
                              <p:par>
                                <p:cTn id="34" nodeType="afterEffect" presetClass="entr" presetSubtype="0" presetID="9" grpId="8" fill="hold">
                                  <p:stCondLst>
                                    <p:cond delay="0"/>
                                  </p:stCondLst>
                                  <p:iterate type="el" backwards="0">
                                    <p:tmAbs val="0"/>
                                  </p:iterate>
                                  <p:childTnLst>
                                    <p:set>
                                      <p:cBhvr>
                                        <p:cTn id="35" fill="hold"/>
                                        <p:tgtEl>
                                          <p:spTgt spid="561"/>
                                        </p:tgtEl>
                                        <p:attrNameLst>
                                          <p:attrName>style.visibility</p:attrName>
                                        </p:attrNameLst>
                                      </p:cBhvr>
                                      <p:to>
                                        <p:strVal val="visible"/>
                                      </p:to>
                                    </p:set>
                                    <p:animEffect filter="dissolve" transition="in">
                                      <p:cBhvr>
                                        <p:cTn id="36" dur="1000"/>
                                        <p:tgtEl>
                                          <p:spTgt spid="561"/>
                                        </p:tgtEl>
                                      </p:cBhvr>
                                    </p:animEffect>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0" presetID="10" grpId="9" fill="hold">
                                  <p:stCondLst>
                                    <p:cond delay="0"/>
                                  </p:stCondLst>
                                  <p:iterate type="el" backwards="0">
                                    <p:tmAbs val="0"/>
                                  </p:iterate>
                                  <p:childTnLst>
                                    <p:set>
                                      <p:cBhvr>
                                        <p:cTn id="40" fill="hold"/>
                                        <p:tgtEl>
                                          <p:spTgt spid="547"/>
                                        </p:tgtEl>
                                        <p:attrNameLst>
                                          <p:attrName>style.visibility</p:attrName>
                                        </p:attrNameLst>
                                      </p:cBhvr>
                                      <p:to>
                                        <p:strVal val="visible"/>
                                      </p:to>
                                    </p:set>
                                    <p:animEffect filter="fade" transition="in">
                                      <p:cBhvr>
                                        <p:cTn id="41" dur="1000"/>
                                        <p:tgtEl>
                                          <p:spTgt spid="547"/>
                                        </p:tgtEl>
                                      </p:cBhvr>
                                    </p:animEffect>
                                  </p:childTnLst>
                                </p:cTn>
                              </p:par>
                            </p:childTnLst>
                          </p:cTn>
                        </p:par>
                        <p:par>
                          <p:cTn id="42" fill="hold">
                            <p:stCondLst>
                              <p:cond delay="1000"/>
                            </p:stCondLst>
                            <p:childTnLst>
                              <p:par>
                                <p:cTn id="43" nodeType="afterEffect" presetClass="entr" presetSubtype="0" presetID="9" grpId="10" fill="hold">
                                  <p:stCondLst>
                                    <p:cond delay="0"/>
                                  </p:stCondLst>
                                  <p:iterate type="el" backwards="0">
                                    <p:tmAbs val="0"/>
                                  </p:iterate>
                                  <p:childTnLst>
                                    <p:set>
                                      <p:cBhvr>
                                        <p:cTn id="44" fill="hold"/>
                                        <p:tgtEl>
                                          <p:spTgt spid="566"/>
                                        </p:tgtEl>
                                        <p:attrNameLst>
                                          <p:attrName>style.visibility</p:attrName>
                                        </p:attrNameLst>
                                      </p:cBhvr>
                                      <p:to>
                                        <p:strVal val="visible"/>
                                      </p:to>
                                    </p:set>
                                    <p:animEffect filter="dissolve" transition="in">
                                      <p:cBhvr>
                                        <p:cTn id="45" dur="1000"/>
                                        <p:tgtEl>
                                          <p:spTgt spid="566"/>
                                        </p:tgtEl>
                                      </p:cBhvr>
                                    </p:animEffect>
                                  </p:childTnLst>
                                </p:cTn>
                              </p:par>
                            </p:childTnLst>
                          </p:cTn>
                        </p:par>
                        <p:par>
                          <p:cTn id="46" fill="hold">
                            <p:stCondLst>
                              <p:cond delay="2000"/>
                            </p:stCondLst>
                            <p:childTnLst>
                              <p:par>
                                <p:cTn id="47" nodeType="afterEffect" presetClass="entr" presetSubtype="0" presetID="9" grpId="11" fill="hold">
                                  <p:stCondLst>
                                    <p:cond delay="0"/>
                                  </p:stCondLst>
                                  <p:iterate type="el" backwards="0">
                                    <p:tmAbs val="0"/>
                                  </p:iterate>
                                  <p:childTnLst>
                                    <p:set>
                                      <p:cBhvr>
                                        <p:cTn id="48" fill="hold"/>
                                        <p:tgtEl>
                                          <p:spTgt spid="562"/>
                                        </p:tgtEl>
                                        <p:attrNameLst>
                                          <p:attrName>style.visibility</p:attrName>
                                        </p:attrNameLst>
                                      </p:cBhvr>
                                      <p:to>
                                        <p:strVal val="visible"/>
                                      </p:to>
                                    </p:set>
                                    <p:animEffect filter="dissolve" transition="in">
                                      <p:cBhvr>
                                        <p:cTn id="49" dur="1000"/>
                                        <p:tgtEl>
                                          <p:spTgt spid="5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5" grpId="4"/>
      <p:bldP build="whole" bldLvl="1" animBg="1" rev="0" advAuto="0" spid="546" grpId="1"/>
      <p:bldP build="whole" bldLvl="1" animBg="1" rev="0" advAuto="0" spid="563" grpId="5"/>
      <p:bldP build="whole" bldLvl="1" animBg="1" rev="0" advAuto="0" spid="560" grpId="2"/>
      <p:bldP build="whole" bldLvl="1" animBg="1" rev="0" advAuto="0" spid="561" grpId="8"/>
      <p:bldP build="whole" bldLvl="1" animBg="1" rev="0" advAuto="0" spid="550" grpId="3"/>
      <p:bldP build="whole" bldLvl="1" animBg="1" rev="0" advAuto="0" spid="562" grpId="11"/>
      <p:bldP build="whole" bldLvl="1" animBg="1" rev="0" advAuto="0" spid="547" grpId="9"/>
      <p:bldP build="whole" bldLvl="1" animBg="1" rev="0" advAuto="0" spid="564" grpId="7"/>
      <p:bldP build="whole" bldLvl="1" animBg="1" rev="0" advAuto="0" spid="566" grpId="10"/>
      <p:bldP build="whole" bldLvl="1" animBg="1" rev="0" advAuto="0" spid="542" grpId="6"/>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0" name="Shape 570"/>
          <p:cNvSpPr/>
          <p:nvPr>
            <p:ph type="title"/>
          </p:nvPr>
        </p:nvSpPr>
        <p:spPr>
          <a:prstGeom prst="rect">
            <a:avLst/>
          </a:prstGeom>
        </p:spPr>
        <p:txBody>
          <a:bodyPr/>
          <a:lstStyle/>
          <a:p>
            <a:pPr lvl="0">
              <a:defRPr sz="1800">
                <a:solidFill>
                  <a:srgbClr val="000000"/>
                </a:solidFill>
              </a:defRPr>
            </a:pPr>
            <a:r>
              <a:rPr sz="8000">
                <a:solidFill>
                  <a:srgbClr val="FFFFFF"/>
                </a:solidFill>
              </a:rPr>
              <a:t>Recap</a:t>
            </a:r>
          </a:p>
        </p:txBody>
      </p:sp>
      <p:sp>
        <p:nvSpPr>
          <p:cNvPr id="571" name="Shape 571"/>
          <p:cNvSpPr/>
          <p:nvPr>
            <p:ph type="body" idx="1"/>
          </p:nvPr>
        </p:nvSpPr>
        <p:spPr>
          <a:prstGeom prst="rect">
            <a:avLst/>
          </a:prstGeom>
        </p:spPr>
        <p:txBody>
          <a:bodyPr/>
          <a:lstStyle/>
          <a:p>
            <a:pPr lvl="0">
              <a:defRPr sz="1800">
                <a:solidFill>
                  <a:srgbClr val="000000"/>
                </a:solidFill>
              </a:defRPr>
            </a:pPr>
            <a:r>
              <a:rPr sz="5600">
                <a:solidFill>
                  <a:srgbClr val="FFFFFF"/>
                </a:solidFill>
              </a:rPr>
              <a:t>What needs to happen for PS to work?</a:t>
            </a:r>
            <a:endParaRPr sz="5600">
              <a:solidFill>
                <a:srgbClr val="FFFFFF"/>
              </a:solidFill>
            </a:endParaRPr>
          </a:p>
          <a:p>
            <a:pPr lvl="1">
              <a:defRPr sz="1800">
                <a:solidFill>
                  <a:srgbClr val="000000"/>
                </a:solidFill>
              </a:defRPr>
            </a:pPr>
            <a:r>
              <a:rPr sz="4800">
                <a:solidFill>
                  <a:srgbClr val="FFFFFF"/>
                </a:solidFill>
              </a:rPr>
              <a:t>Mean Light Vector shifts</a:t>
            </a:r>
            <a:endParaRPr sz="4800">
              <a:solidFill>
                <a:srgbClr val="FFFFFF"/>
              </a:solidFill>
            </a:endParaRPr>
          </a:p>
          <a:p>
            <a:pPr lvl="0">
              <a:defRPr sz="1800">
                <a:solidFill>
                  <a:srgbClr val="000000"/>
                </a:solidFill>
              </a:defRPr>
            </a:pPr>
            <a:r>
              <a:rPr sz="5600">
                <a:solidFill>
                  <a:srgbClr val="FFFFFF"/>
                </a:solidFill>
              </a:rPr>
              <a:t>Can it happen during less than a day?</a:t>
            </a:r>
            <a:endParaRPr sz="5600">
              <a:solidFill>
                <a:srgbClr val="FFFFFF"/>
              </a:solidFill>
            </a:endParaRPr>
          </a:p>
          <a:p>
            <a:pPr lvl="1">
              <a:defRPr sz="1800">
                <a:solidFill>
                  <a:srgbClr val="000000"/>
                </a:solidFill>
              </a:defRPr>
            </a:pPr>
            <a:r>
              <a:rPr sz="4800">
                <a:solidFill>
                  <a:srgbClr val="FFFFFF"/>
                </a:solidFill>
              </a:rPr>
              <a:t>Yes, MLV shifts happen in small time intervals (i.e., &lt; 6 hours)</a:t>
            </a:r>
            <a:endParaRPr sz="4800">
              <a:solidFill>
                <a:srgbClr val="FFFFFF"/>
              </a:solidFill>
            </a:endParaRPr>
          </a:p>
          <a:p>
            <a:pPr lvl="1">
              <a:defRPr sz="1800">
                <a:solidFill>
                  <a:srgbClr val="000000"/>
                </a:solidFill>
              </a:defRPr>
            </a:pPr>
            <a:r>
              <a:rPr sz="4800">
                <a:solidFill>
                  <a:srgbClr val="FFFFFF"/>
                </a:solidFill>
              </a:rPr>
              <a:t>50% of the time, 3 hours intervals have similar performance</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571">
                                            <p:bg/>
                                          </p:spTgt>
                                        </p:tgtEl>
                                        <p:attrNameLst>
                                          <p:attrName>style.visibility</p:attrName>
                                        </p:attrNameLst>
                                      </p:cBhvr>
                                      <p:to>
                                        <p:strVal val="visible"/>
                                      </p:to>
                                    </p:set>
                                    <p:animEffect filter="dissolve" transition="in">
                                      <p:cBhvr>
                                        <p:cTn id="7" dur="1000"/>
                                        <p:tgtEl>
                                          <p:spTgt spid="571">
                                            <p:bg/>
                                          </p:spTgt>
                                        </p:tgtEl>
                                      </p:cBhvr>
                                    </p:animEffect>
                                  </p:childTnLst>
                                </p:cTn>
                              </p:par>
                              <p:par>
                                <p:cTn id="8" presetClass="entr" presetSubtype="0" presetID="9" grpId="1" fill="hold">
                                  <p:stCondLst>
                                    <p:cond delay="0"/>
                                  </p:stCondLst>
                                  <p:iterate type="el" backwards="0">
                                    <p:tmAbs val="0"/>
                                  </p:iterate>
                                  <p:childTnLst>
                                    <p:set>
                                      <p:cBhvr>
                                        <p:cTn id="9" fill="hold"/>
                                        <p:tgtEl>
                                          <p:spTgt spid="571">
                                            <p:txEl>
                                              <p:pRg st="0" end="0"/>
                                            </p:txEl>
                                          </p:spTgt>
                                        </p:tgtEl>
                                        <p:attrNameLst>
                                          <p:attrName>style.visibility</p:attrName>
                                        </p:attrNameLst>
                                      </p:cBhvr>
                                      <p:to>
                                        <p:strVal val="visible"/>
                                      </p:to>
                                    </p:set>
                                    <p:animEffect filter="dissolve" transition="in">
                                      <p:cBhvr>
                                        <p:cTn id="10" dur="1000"/>
                                        <p:tgtEl>
                                          <p:spTgt spid="57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571">
                                            <p:txEl>
                                              <p:pRg st="1" end="1"/>
                                            </p:txEl>
                                          </p:spTgt>
                                        </p:tgtEl>
                                        <p:attrNameLst>
                                          <p:attrName>style.visibility</p:attrName>
                                        </p:attrNameLst>
                                      </p:cBhvr>
                                      <p:to>
                                        <p:strVal val="visible"/>
                                      </p:to>
                                    </p:set>
                                    <p:animEffect filter="dissolve" transition="in">
                                      <p:cBhvr>
                                        <p:cTn id="15" dur="1000"/>
                                        <p:tgtEl>
                                          <p:spTgt spid="5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1" fill="hold">
                                  <p:stCondLst>
                                    <p:cond delay="0"/>
                                  </p:stCondLst>
                                  <p:iterate type="el" backwards="0">
                                    <p:tmAbs val="0"/>
                                  </p:iterate>
                                  <p:childTnLst>
                                    <p:set>
                                      <p:cBhvr>
                                        <p:cTn id="19" fill="hold"/>
                                        <p:tgtEl>
                                          <p:spTgt spid="571">
                                            <p:txEl>
                                              <p:pRg st="2" end="2"/>
                                            </p:txEl>
                                          </p:spTgt>
                                        </p:tgtEl>
                                        <p:attrNameLst>
                                          <p:attrName>style.visibility</p:attrName>
                                        </p:attrNameLst>
                                      </p:cBhvr>
                                      <p:to>
                                        <p:strVal val="visible"/>
                                      </p:to>
                                    </p:set>
                                    <p:animEffect filter="dissolve" transition="in">
                                      <p:cBhvr>
                                        <p:cTn id="20" dur="1000"/>
                                        <p:tgtEl>
                                          <p:spTgt spid="57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1" fill="hold">
                                  <p:stCondLst>
                                    <p:cond delay="0"/>
                                  </p:stCondLst>
                                  <p:iterate type="el" backwards="0">
                                    <p:tmAbs val="0"/>
                                  </p:iterate>
                                  <p:childTnLst>
                                    <p:set>
                                      <p:cBhvr>
                                        <p:cTn id="24" fill="hold"/>
                                        <p:tgtEl>
                                          <p:spTgt spid="571">
                                            <p:txEl>
                                              <p:pRg st="3" end="3"/>
                                            </p:txEl>
                                          </p:spTgt>
                                        </p:tgtEl>
                                        <p:attrNameLst>
                                          <p:attrName>style.visibility</p:attrName>
                                        </p:attrNameLst>
                                      </p:cBhvr>
                                      <p:to>
                                        <p:strVal val="visible"/>
                                      </p:to>
                                    </p:set>
                                    <p:animEffect filter="dissolve" transition="in">
                                      <p:cBhvr>
                                        <p:cTn id="25" dur="1000"/>
                                        <p:tgtEl>
                                          <p:spTgt spid="57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1" fill="hold">
                                  <p:stCondLst>
                                    <p:cond delay="0"/>
                                  </p:stCondLst>
                                  <p:iterate type="el" backwards="0">
                                    <p:tmAbs val="0"/>
                                  </p:iterate>
                                  <p:childTnLst>
                                    <p:set>
                                      <p:cBhvr>
                                        <p:cTn id="29" fill="hold"/>
                                        <p:tgtEl>
                                          <p:spTgt spid="571">
                                            <p:txEl>
                                              <p:pRg st="4" end="4"/>
                                            </p:txEl>
                                          </p:spTgt>
                                        </p:tgtEl>
                                        <p:attrNameLst>
                                          <p:attrName>style.visibility</p:attrName>
                                        </p:attrNameLst>
                                      </p:cBhvr>
                                      <p:to>
                                        <p:strVal val="visible"/>
                                      </p:to>
                                    </p:set>
                                    <p:animEffect filter="dissolve" transition="in">
                                      <p:cBhvr>
                                        <p:cTn id="30" dur="1000"/>
                                        <p:tgtEl>
                                          <p:spTgt spid="57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1"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5" name="Shape 575"/>
          <p:cNvSpPr/>
          <p:nvPr>
            <p:ph type="title"/>
          </p:nvPr>
        </p:nvSpPr>
        <p:spPr>
          <a:prstGeom prst="rect">
            <a:avLst/>
          </a:prstGeom>
        </p:spPr>
        <p:txBody>
          <a:bodyPr/>
          <a:lstStyle/>
          <a:p>
            <a:pPr lvl="0">
              <a:defRPr sz="1800">
                <a:solidFill>
                  <a:srgbClr val="000000"/>
                </a:solidFill>
              </a:defRPr>
            </a:pPr>
            <a:r>
              <a:rPr sz="8000">
                <a:solidFill>
                  <a:srgbClr val="FFFFFF"/>
                </a:solidFill>
              </a:rPr>
              <a:t>Want to perform PS in Lyon?</a:t>
            </a:r>
          </a:p>
        </p:txBody>
      </p:sp>
      <p:pic>
        <p:nvPicPr>
          <p:cNvPr id="576" name="Capture d’écran 2015-10-19 à 10.43.10.png"/>
          <p:cNvPicPr/>
          <p:nvPr/>
        </p:nvPicPr>
        <p:blipFill>
          <a:blip r:embed="rId3">
            <a:extLst/>
          </a:blip>
          <a:stretch>
            <a:fillRect/>
          </a:stretch>
        </p:blipFill>
        <p:spPr>
          <a:xfrm>
            <a:off x="4920341" y="2602724"/>
            <a:ext cx="14543318" cy="6145064"/>
          </a:xfrm>
          <a:prstGeom prst="rect">
            <a:avLst/>
          </a:prstGeom>
          <a:ln w="12700">
            <a:miter lim="400000"/>
          </a:ln>
        </p:spPr>
      </p:pic>
      <p:grpSp>
        <p:nvGrpSpPr>
          <p:cNvPr id="579" name="Group 579"/>
          <p:cNvGrpSpPr/>
          <p:nvPr/>
        </p:nvGrpSpPr>
        <p:grpSpPr>
          <a:xfrm>
            <a:off x="1960061" y="9121120"/>
            <a:ext cx="20463878" cy="3573848"/>
            <a:chOff x="0" y="0"/>
            <a:chExt cx="20463876" cy="3573847"/>
          </a:xfrm>
        </p:grpSpPr>
        <p:pic>
          <p:nvPicPr>
            <p:cNvPr id="577" name="Capture d’écran 2015-10-19 à 10.46.21.png"/>
            <p:cNvPicPr/>
            <p:nvPr/>
          </p:nvPicPr>
          <p:blipFill>
            <a:blip r:embed="rId4">
              <a:extLst/>
            </a:blip>
            <a:stretch>
              <a:fillRect/>
            </a:stretch>
          </p:blipFill>
          <p:spPr>
            <a:xfrm>
              <a:off x="1184770" y="0"/>
              <a:ext cx="19279107" cy="3573848"/>
            </a:xfrm>
            <a:prstGeom prst="rect">
              <a:avLst/>
            </a:prstGeom>
            <a:ln w="12700" cap="flat">
              <a:noFill/>
              <a:miter lim="400000"/>
            </a:ln>
            <a:effectLst/>
          </p:spPr>
        </p:pic>
        <p:sp>
          <p:nvSpPr>
            <p:cNvPr id="578" name="Shape 578"/>
            <p:cNvSpPr/>
            <p:nvPr/>
          </p:nvSpPr>
          <p:spPr>
            <a:xfrm rot="16200000">
              <a:off x="-1313498" y="1334486"/>
              <a:ext cx="3531871"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Wednesday</a:t>
              </a:r>
            </a:p>
          </p:txBody>
        </p:sp>
      </p:grpSp>
      <p:sp>
        <p:nvSpPr>
          <p:cNvPr id="580" name="Shape 580"/>
          <p:cNvSpPr/>
          <p:nvPr/>
        </p:nvSpPr>
        <p:spPr>
          <a:xfrm>
            <a:off x="9460512" y="2345812"/>
            <a:ext cx="1176312" cy="1176311"/>
          </a:xfrm>
          <a:prstGeom prst="line">
            <a:avLst/>
          </a:prstGeom>
          <a:ln w="177800">
            <a:solidFill>
              <a:srgbClr val="308B16"/>
            </a:solidFill>
            <a:miter lim="400000"/>
            <a:tailEnd type="triangle"/>
          </a:ln>
        </p:spPr>
        <p:txBody>
          <a:bodyPr lIns="0" tIns="0" rIns="0" bIns="0" anchor="ctr"/>
          <a:lstStyle/>
          <a:p>
            <a:pPr lvl="0">
              <a:defRPr sz="3600"/>
            </a:pPr>
          </a:p>
        </p:txBody>
      </p:sp>
      <p:sp>
        <p:nvSpPr>
          <p:cNvPr id="581" name="Shape 581"/>
          <p:cNvSpPr/>
          <p:nvPr/>
        </p:nvSpPr>
        <p:spPr>
          <a:xfrm>
            <a:off x="6326321" y="11802389"/>
            <a:ext cx="15797240" cy="839257"/>
          </a:xfrm>
          <a:prstGeom prst="rect">
            <a:avLst/>
          </a:prstGeom>
          <a:ln w="114300">
            <a:solidFill>
              <a:srgbClr val="FF2600"/>
            </a:solidFill>
            <a:miter lim="400000"/>
          </a:ln>
        </p:spPr>
        <p:txBody>
          <a:bodyPr lIns="0" tIns="0" rIns="0" bIns="0" anchor="ctr"/>
          <a:lstStyle/>
          <a:p>
            <a:pPr lvl="0">
              <a:defRPr sz="3600"/>
            </a:pP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580"/>
                                        </p:tgtEl>
                                        <p:attrNameLst>
                                          <p:attrName>style.visibility</p:attrName>
                                        </p:attrNameLst>
                                      </p:cBhvr>
                                      <p:to>
                                        <p:strVal val="visible"/>
                                      </p:to>
                                    </p:set>
                                    <p:animEffect filter="dissolve" transition="in">
                                      <p:cBhvr>
                                        <p:cTn id="7" dur="1000"/>
                                        <p:tgtEl>
                                          <p:spTgt spid="580"/>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2" fill="hold">
                                  <p:stCondLst>
                                    <p:cond delay="0"/>
                                  </p:stCondLst>
                                  <p:iterate type="el" backwards="0">
                                    <p:tmAbs val="0"/>
                                  </p:iterate>
                                  <p:childTnLst>
                                    <p:set>
                                      <p:cBhvr>
                                        <p:cTn id="11" fill="hold"/>
                                        <p:tgtEl>
                                          <p:spTgt spid="579"/>
                                        </p:tgtEl>
                                        <p:attrNameLst>
                                          <p:attrName>style.visibility</p:attrName>
                                        </p:attrNameLst>
                                      </p:cBhvr>
                                      <p:to>
                                        <p:strVal val="visible"/>
                                      </p:to>
                                    </p:set>
                                    <p:animEffect filter="fade" transition="in">
                                      <p:cBhvr>
                                        <p:cTn id="12" dur="1000"/>
                                        <p:tgtEl>
                                          <p:spTgt spid="579"/>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9" grpId="3" fill="hold">
                                  <p:stCondLst>
                                    <p:cond delay="0"/>
                                  </p:stCondLst>
                                  <p:iterate type="el" backwards="0">
                                    <p:tmAbs val="0"/>
                                  </p:iterate>
                                  <p:childTnLst>
                                    <p:set>
                                      <p:cBhvr>
                                        <p:cTn id="16" fill="hold"/>
                                        <p:tgtEl>
                                          <p:spTgt spid="581"/>
                                        </p:tgtEl>
                                        <p:attrNameLst>
                                          <p:attrName>style.visibility</p:attrName>
                                        </p:attrNameLst>
                                      </p:cBhvr>
                                      <p:to>
                                        <p:strVal val="visible"/>
                                      </p:to>
                                    </p:set>
                                    <p:animEffect filter="dissolve" transition="in">
                                      <p:cBhvr>
                                        <p:cTn id="17" dur="1000"/>
                                        <p:tgtEl>
                                          <p:spTgt spid="5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0" grpId="1"/>
      <p:bldP build="whole" bldLvl="1" animBg="1" rev="0" advAuto="0" spid="579" grpId="2"/>
      <p:bldP build="whole" bldLvl="1" animBg="1" rev="0" advAuto="0" spid="581" grpId="3"/>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5" name="movie-6.mo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159725" y="7720957"/>
            <a:ext cx="5715001" cy="5715001"/>
          </a:xfrm>
          <a:prstGeom prst="rect">
            <a:avLst/>
          </a:prstGeom>
        </p:spPr>
      </p:pic>
      <p:pic>
        <p:nvPicPr>
          <p:cNvPr id="586" name="movie.mov"/>
          <p:cNvPicPr/>
          <p:nvPr>
            <a:videoFile r:link="rId6"/>
            <p:extLst>
              <p:ext uri="{DAA4B4D4-6D71-4841-9C94-3DE7FCFB9230}">
                <p14:media xmlns:p14="http://schemas.microsoft.com/office/powerpoint/2010/main" r:embed="rId7"/>
              </p:ext>
            </p:extLst>
          </p:nvPr>
        </p:nvPicPr>
        <p:blipFill>
          <a:blip r:embed="rId8">
            <a:extLst/>
          </a:blip>
          <a:stretch>
            <a:fillRect/>
          </a:stretch>
        </p:blipFill>
        <p:spPr>
          <a:xfrm>
            <a:off x="2159725" y="280042"/>
            <a:ext cx="5715001" cy="5715001"/>
          </a:xfrm>
          <a:prstGeom prst="rect">
            <a:avLst/>
          </a:prstGeom>
        </p:spPr>
      </p:pic>
      <p:pic>
        <p:nvPicPr>
          <p:cNvPr id="587" name="movie-1.mov"/>
          <p:cNvPicPr/>
          <p:nvPr>
            <a:videoFile r:link="rId9"/>
            <p:extLst>
              <p:ext uri="{DAA4B4D4-6D71-4841-9C94-3DE7FCFB9230}">
                <p14:media xmlns:p14="http://schemas.microsoft.com/office/powerpoint/2010/main" r:embed="rId10"/>
              </p:ext>
            </p:extLst>
          </p:nvPr>
        </p:nvPicPr>
        <p:blipFill>
          <a:blip r:embed="rId11">
            <a:extLst/>
          </a:blip>
          <a:stretch>
            <a:fillRect/>
          </a:stretch>
        </p:blipFill>
        <p:spPr>
          <a:xfrm>
            <a:off x="8926285" y="280042"/>
            <a:ext cx="5715001" cy="5715001"/>
          </a:xfrm>
          <a:prstGeom prst="rect">
            <a:avLst/>
          </a:prstGeom>
        </p:spPr>
      </p:pic>
      <p:pic>
        <p:nvPicPr>
          <p:cNvPr id="588" name="movie-2.mov"/>
          <p:cNvPicPr/>
          <p:nvPr>
            <a:videoFile r:link="rId12"/>
            <p:extLst>
              <p:ext uri="{DAA4B4D4-6D71-4841-9C94-3DE7FCFB9230}">
                <p14:media xmlns:p14="http://schemas.microsoft.com/office/powerpoint/2010/main" r:embed="rId13"/>
              </p:ext>
            </p:extLst>
          </p:nvPr>
        </p:nvPicPr>
        <p:blipFill>
          <a:blip r:embed="rId14">
            <a:extLst/>
          </a:blip>
          <a:stretch>
            <a:fillRect/>
          </a:stretch>
        </p:blipFill>
        <p:spPr>
          <a:xfrm>
            <a:off x="15692845" y="280042"/>
            <a:ext cx="5715001" cy="5715001"/>
          </a:xfrm>
          <a:prstGeom prst="rect">
            <a:avLst/>
          </a:prstGeom>
        </p:spPr>
      </p:pic>
      <p:pic>
        <p:nvPicPr>
          <p:cNvPr id="589" name="movie-3.mov"/>
          <p:cNvPicPr/>
          <p:nvPr>
            <a:videoFile r:link="rId15"/>
            <p:extLst>
              <p:ext uri="{DAA4B4D4-6D71-4841-9C94-3DE7FCFB9230}">
                <p14:media xmlns:p14="http://schemas.microsoft.com/office/powerpoint/2010/main" r:embed="rId16"/>
              </p:ext>
            </p:extLst>
          </p:nvPr>
        </p:nvPicPr>
        <p:blipFill>
          <a:blip r:embed="rId17">
            <a:extLst/>
          </a:blip>
          <a:stretch>
            <a:fillRect/>
          </a:stretch>
        </p:blipFill>
        <p:spPr>
          <a:xfrm>
            <a:off x="15692845" y="7720957"/>
            <a:ext cx="5715001" cy="5715001"/>
          </a:xfrm>
          <a:prstGeom prst="rect">
            <a:avLst/>
          </a:prstGeom>
        </p:spPr>
      </p:pic>
      <p:pic>
        <p:nvPicPr>
          <p:cNvPr id="590" name="movie-4.mov"/>
          <p:cNvPicPr/>
          <p:nvPr>
            <a:videoFile r:link="rId18"/>
            <p:extLst>
              <p:ext uri="{DAA4B4D4-6D71-4841-9C94-3DE7FCFB9230}">
                <p14:media xmlns:p14="http://schemas.microsoft.com/office/powerpoint/2010/main" r:embed="rId19"/>
              </p:ext>
            </p:extLst>
          </p:nvPr>
        </p:nvPicPr>
        <p:blipFill>
          <a:blip r:embed="rId20">
            <a:extLst/>
          </a:blip>
          <a:stretch>
            <a:fillRect/>
          </a:stretch>
        </p:blipFill>
        <p:spPr>
          <a:xfrm>
            <a:off x="8926285" y="7720957"/>
            <a:ext cx="5715001" cy="5715001"/>
          </a:xfrm>
          <a:prstGeom prst="rect">
            <a:avLst/>
          </a:prstGeom>
        </p:spPr>
      </p:pic>
      <p:sp>
        <p:nvSpPr>
          <p:cNvPr id="591" name="Shape 591"/>
          <p:cNvSpPr/>
          <p:nvPr>
            <p:ph type="title"/>
          </p:nvPr>
        </p:nvSpPr>
        <p:spPr>
          <a:xfrm>
            <a:off x="1308099" y="4379301"/>
            <a:ext cx="21767801" cy="4102101"/>
          </a:xfrm>
          <a:prstGeom prst="rect">
            <a:avLst/>
          </a:prstGeom>
        </p:spPr>
        <p:txBody>
          <a:bodyPr lIns="50800" tIns="50800" rIns="50800" bIns="50800"/>
          <a:lstStyle>
            <a:lvl1pPr algn="ctr">
              <a:defRPr sz="10000"/>
            </a:lvl1pPr>
          </a:lstStyle>
          <a:p>
            <a:pPr lvl="0">
              <a:defRPr sz="1800">
                <a:solidFill>
                  <a:srgbClr val="000000"/>
                </a:solidFill>
              </a:defRPr>
            </a:pPr>
            <a:r>
              <a:rPr sz="10000">
                <a:solidFill>
                  <a:srgbClr val="FFFFFF"/>
                </a:solidFill>
              </a:rPr>
              <a:t>Thank you!</a:t>
            </a:r>
          </a:p>
        </p:txBody>
      </p:sp>
      <p:sp>
        <p:nvSpPr>
          <p:cNvPr id="592" name="Shape 592"/>
          <p:cNvSpPr/>
          <p:nvPr/>
        </p:nvSpPr>
        <p:spPr>
          <a:xfrm>
            <a:off x="17183933" y="5971678"/>
            <a:ext cx="32842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u="sng">
                <a:hlinkClick r:id="rId21" invalidUrl="" action="" tgtFrame="" tooltip="" history="1" highlightClick="0" endSnd="0"/>
              </a:defRPr>
            </a:lvl1pPr>
          </a:lstStyle>
          <a:p>
            <a:pPr lvl="0">
              <a:defRPr sz="1800" u="none">
                <a:solidFill>
                  <a:srgbClr val="000000"/>
                </a:solidFill>
              </a:defRPr>
            </a:pPr>
            <a:r>
              <a:rPr sz="5000" u="sng">
                <a:solidFill>
                  <a:srgbClr val="FFFFFF"/>
                </a:solidFill>
                <a:hlinkClick r:id="rId21" invalidUrl="" action="" tgtFrame="" tooltip="" history="1" highlightClick="0" endSnd="0"/>
              </a:rPr>
              <a:t>hdrdb.com</a:t>
            </a:r>
          </a:p>
        </p:txBody>
      </p:sp>
      <p:sp>
        <p:nvSpPr>
          <p:cNvPr id="593" name="Shape 593"/>
          <p:cNvSpPr/>
          <p:nvPr/>
        </p:nvSpPr>
        <p:spPr>
          <a:xfrm>
            <a:off x="4552632" y="6853190"/>
            <a:ext cx="1527873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u="sng">
                <a:hlinkClick r:id="rId22" invalidUrl="" action="" tgtFrame="" tooltip="" history="1" highlightClick="0" endSnd="0"/>
              </a:defRPr>
            </a:lvl1pPr>
          </a:lstStyle>
          <a:p>
            <a:pPr lvl="0">
              <a:defRPr sz="1800" u="none">
                <a:solidFill>
                  <a:srgbClr val="000000"/>
                </a:solidFill>
              </a:defRPr>
            </a:pPr>
            <a:r>
              <a:rPr sz="5000" u="sng">
                <a:solidFill>
                  <a:srgbClr val="FFFFFF"/>
                </a:solidFill>
                <a:hlinkClick r:id="rId22" invalidUrl="" action="" tgtFrame="" tooltip="" history="1" highlightClick="0" endSnd="0"/>
              </a:rPr>
              <a:t>http://vision.gel.ulaval.ca/~jflalonde/projects/xHourPS</a:t>
            </a:r>
          </a:p>
        </p:txBody>
      </p:sp>
      <p:pic>
        <p:nvPicPr>
          <p:cNvPr id="594" name="pasted-image.png"/>
          <p:cNvPicPr/>
          <p:nvPr/>
        </p:nvPicPr>
        <p:blipFill>
          <a:blip r:embed="rId23">
            <a:extLst/>
          </a:blip>
          <a:stretch>
            <a:fillRect/>
          </a:stretch>
        </p:blipFill>
        <p:spPr>
          <a:xfrm rot="19858804">
            <a:off x="22109641" y="592223"/>
            <a:ext cx="1406083" cy="1869737"/>
          </a:xfrm>
          <a:prstGeom prst="rect">
            <a:avLst/>
          </a:prstGeom>
          <a:ln w="12700">
            <a:miter lim="400000"/>
          </a:ln>
        </p:spPr>
      </p:pic>
      <p:grpSp>
        <p:nvGrpSpPr>
          <p:cNvPr id="604" name="Group 604"/>
          <p:cNvGrpSpPr/>
          <p:nvPr/>
        </p:nvGrpSpPr>
        <p:grpSpPr>
          <a:xfrm>
            <a:off x="-1221033" y="12132129"/>
            <a:ext cx="2932197" cy="2801220"/>
            <a:chOff x="0" y="0"/>
            <a:chExt cx="2932195" cy="2801219"/>
          </a:xfrm>
        </p:grpSpPr>
        <p:sp>
          <p:nvSpPr>
            <p:cNvPr id="595" name="Shape 595"/>
            <p:cNvSpPr/>
            <p:nvPr/>
          </p:nvSpPr>
          <p:spPr>
            <a:xfrm>
              <a:off x="831097" y="753583"/>
              <a:ext cx="1270001" cy="1270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7D014"/>
            </a:solidFill>
            <a:ln w="12700" cap="flat">
              <a:noFill/>
              <a:miter lim="400000"/>
            </a:ln>
            <a:effectLst/>
          </p:spPr>
          <p:txBody>
            <a:bodyPr wrap="square" lIns="0" tIns="0" rIns="0" bIns="0" numCol="1" anchor="ctr">
              <a:noAutofit/>
            </a:bodyPr>
            <a:lstStyle/>
            <a:p>
              <a:pPr lvl="0">
                <a:defRPr sz="3600"/>
              </a:pPr>
            </a:p>
          </p:txBody>
        </p:sp>
        <p:sp>
          <p:nvSpPr>
            <p:cNvPr id="596" name="Shape 596"/>
            <p:cNvSpPr/>
            <p:nvPr/>
          </p:nvSpPr>
          <p:spPr>
            <a:xfrm flipV="1">
              <a:off x="2048766" y="345415"/>
              <a:ext cx="387666" cy="388832"/>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597" name="Shape 597"/>
            <p:cNvSpPr/>
            <p:nvPr/>
          </p:nvSpPr>
          <p:spPr>
            <a:xfrm flipV="1">
              <a:off x="383725" y="1965781"/>
              <a:ext cx="411808" cy="365858"/>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598" name="Shape 598"/>
            <p:cNvSpPr/>
            <p:nvPr/>
          </p:nvSpPr>
          <p:spPr>
            <a:xfrm>
              <a:off x="2166047" y="1965781"/>
              <a:ext cx="396682" cy="396683"/>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599" name="Shape 599"/>
            <p:cNvSpPr/>
            <p:nvPr/>
          </p:nvSpPr>
          <p:spPr>
            <a:xfrm>
              <a:off x="383510" y="365033"/>
              <a:ext cx="412023" cy="369214"/>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600" name="Shape 600"/>
            <p:cNvSpPr/>
            <p:nvPr/>
          </p:nvSpPr>
          <p:spPr>
            <a:xfrm flipV="1">
              <a:off x="0" y="1350014"/>
              <a:ext cx="559375" cy="1"/>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601" name="Shape 601"/>
            <p:cNvSpPr/>
            <p:nvPr/>
          </p:nvSpPr>
          <p:spPr>
            <a:xfrm flipV="1">
              <a:off x="1382558" y="2226720"/>
              <a:ext cx="1" cy="574500"/>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602" name="Shape 602"/>
            <p:cNvSpPr/>
            <p:nvPr/>
          </p:nvSpPr>
          <p:spPr>
            <a:xfrm>
              <a:off x="2372821" y="1349970"/>
              <a:ext cx="559375" cy="1"/>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sp>
          <p:nvSpPr>
            <p:cNvPr id="603" name="Shape 603"/>
            <p:cNvSpPr/>
            <p:nvPr/>
          </p:nvSpPr>
          <p:spPr>
            <a:xfrm flipH="1">
              <a:off x="1382558" y="0"/>
              <a:ext cx="1" cy="550448"/>
            </a:xfrm>
            <a:prstGeom prst="line">
              <a:avLst/>
            </a:prstGeom>
            <a:noFill/>
            <a:ln w="165100" cap="flat">
              <a:solidFill>
                <a:srgbClr val="F7E037"/>
              </a:solidFill>
              <a:prstDash val="solid"/>
              <a:miter lim="400000"/>
            </a:ln>
            <a:effectLst/>
          </p:spPr>
          <p:txBody>
            <a:bodyPr wrap="square" lIns="0" tIns="0" rIns="0" bIns="0" numCol="1" anchor="ctr">
              <a:noAutofit/>
            </a:bodyPr>
            <a:lstStyle/>
            <a:p>
              <a:pPr lvl="0">
                <a:defRPr sz="3600"/>
              </a:pPr>
            </a:p>
          </p:txBody>
        </p:sp>
      </p:grpSp>
      <p:pic>
        <p:nvPicPr>
          <p:cNvPr id="605" name="Capture d’écran 2015-10-13 à 10.53.40.png"/>
          <p:cNvPicPr/>
          <p:nvPr/>
        </p:nvPicPr>
        <p:blipFill>
          <a:blip r:embed="rId24">
            <a:extLst/>
          </a:blip>
          <a:srcRect l="0" t="0" r="0" b="0"/>
          <a:stretch>
            <a:fillRect/>
          </a:stretch>
        </p:blipFill>
        <p:spPr>
          <a:xfrm rot="20591552">
            <a:off x="21313444" y="11614753"/>
            <a:ext cx="2947122" cy="1419679"/>
          </a:xfrm>
          <a:prstGeom prst="rect">
            <a:avLst/>
          </a:prstGeom>
          <a:ln w="12700">
            <a:miter lim="400000"/>
          </a:ln>
        </p:spPr>
      </p:pic>
      <p:sp>
        <p:nvSpPr>
          <p:cNvPr id="606" name="Shape 606"/>
          <p:cNvSpPr/>
          <p:nvPr/>
        </p:nvSpPr>
        <p:spPr>
          <a:xfrm rot="1244031">
            <a:off x="22266881" y="11232541"/>
            <a:ext cx="659263" cy="743269"/>
          </a:xfrm>
          <a:prstGeom prst="rect">
            <a:avLst/>
          </a:prstGeom>
          <a:solidFill/>
          <a:ln w="12700">
            <a:miter lim="400000"/>
          </a:ln>
        </p:spPr>
        <p:txBody>
          <a:bodyPr lIns="0" tIns="0" rIns="0" bIns="0" anchor="ctr"/>
          <a:lstStyle/>
          <a:p>
            <a:pPr lvl="0">
              <a:defRPr sz="3600"/>
            </a:pP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10233" fill="hold"/>
                                        <p:tgtEl>
                                          <p:spTgt spid="586"/>
                                        </p:tgtEl>
                                      </p:cBhvr>
                                    </p:cmd>
                                  </p:childTnLst>
                                </p:cTn>
                              </p:par>
                            </p:childTnLst>
                          </p:cTn>
                        </p:par>
                        <p:par>
                          <p:cTn id="7" fill="hold">
                            <p:stCondLst>
                              <p:cond delay="10233"/>
                            </p:stCondLst>
                            <p:childTnLst>
                              <p:par>
                                <p:cTn id="8" nodeType="afterEffect" presetClass="mediacall" presetSubtype="0" presetID="1" grpId="2" fill="hold">
                                  <p:stCondLst>
                                    <p:cond delay="0"/>
                                  </p:stCondLst>
                                  <p:childTnLst>
                                    <p:cmd type="call" cmd="playFrom(0.0)">
                                      <p:cBhvr>
                                        <p:cTn id="9" dur="9880" fill="hold"/>
                                        <p:tgtEl>
                                          <p:spTgt spid="588"/>
                                        </p:tgtEl>
                                      </p:cBhvr>
                                    </p:cmd>
                                  </p:childTnLst>
                                </p:cTn>
                              </p:par>
                            </p:childTnLst>
                          </p:cTn>
                        </p:par>
                        <p:par>
                          <p:cTn id="10" fill="hold">
                            <p:stCondLst>
                              <p:cond delay="20113"/>
                            </p:stCondLst>
                            <p:childTnLst>
                              <p:par>
                                <p:cTn id="11" nodeType="afterEffect" presetClass="mediacall" presetSubtype="0" presetID="1" grpId="3" fill="hold">
                                  <p:stCondLst>
                                    <p:cond delay="0"/>
                                  </p:stCondLst>
                                  <p:childTnLst>
                                    <p:cmd type="call" cmd="playFrom(0.0)">
                                      <p:cBhvr>
                                        <p:cTn id="12" dur="6760" fill="hold"/>
                                        <p:tgtEl>
                                          <p:spTgt spid="587"/>
                                        </p:tgtEl>
                                      </p:cBhvr>
                                    </p:cmd>
                                  </p:childTnLst>
                                </p:cTn>
                              </p:par>
                            </p:childTnLst>
                          </p:cTn>
                        </p:par>
                        <p:par>
                          <p:cTn id="13" fill="hold">
                            <p:stCondLst>
                              <p:cond delay="26873"/>
                            </p:stCondLst>
                            <p:childTnLst>
                              <p:par>
                                <p:cTn id="14" nodeType="afterEffect" presetClass="mediacall" presetSubtype="0" presetID="1" grpId="4" fill="hold">
                                  <p:stCondLst>
                                    <p:cond delay="0"/>
                                  </p:stCondLst>
                                  <p:childTnLst>
                                    <p:cmd type="call" cmd="playFrom(0.0)">
                                      <p:cBhvr>
                                        <p:cTn id="15" dur="7559" fill="hold"/>
                                        <p:tgtEl>
                                          <p:spTgt spid="585"/>
                                        </p:tgtEl>
                                      </p:cBhvr>
                                    </p:cmd>
                                  </p:childTnLst>
                                </p:cTn>
                              </p:par>
                            </p:childTnLst>
                          </p:cTn>
                        </p:par>
                        <p:par>
                          <p:cTn id="16" fill="hold">
                            <p:stCondLst>
                              <p:cond delay="34432"/>
                            </p:stCondLst>
                            <p:childTnLst>
                              <p:par>
                                <p:cTn id="17" nodeType="afterEffect" presetClass="mediacall" presetSubtype="0" presetID="1" grpId="5" fill="hold">
                                  <p:stCondLst>
                                    <p:cond delay="0"/>
                                  </p:stCondLst>
                                  <p:childTnLst>
                                    <p:cmd type="call" cmd="playFrom(0.0)">
                                      <p:cBhvr>
                                        <p:cTn id="18" dur="12000" fill="hold"/>
                                        <p:tgtEl>
                                          <p:spTgt spid="589"/>
                                        </p:tgtEl>
                                      </p:cBhvr>
                                    </p:cmd>
                                  </p:childTnLst>
                                </p:cTn>
                              </p:par>
                            </p:childTnLst>
                          </p:cTn>
                        </p:par>
                        <p:par>
                          <p:cTn id="19" fill="hold">
                            <p:stCondLst>
                              <p:cond delay="46432"/>
                            </p:stCondLst>
                            <p:childTnLst>
                              <p:par>
                                <p:cTn id="20" nodeType="afterEffect" presetClass="mediacall" presetSubtype="0" presetID="1" grpId="6" fill="hold">
                                  <p:stCondLst>
                                    <p:cond delay="0"/>
                                  </p:stCondLst>
                                  <p:childTnLst>
                                    <p:cmd type="call" cmd="playFrom(0.0)">
                                      <p:cBhvr>
                                        <p:cTn id="21" dur="5119" fill="hold"/>
                                        <p:tgtEl>
                                          <p:spTgt spid="59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22" fill="hold" display="0">
                  <p:stCondLst>
                    <p:cond delay="indefinite"/>
                  </p:stCondLst>
                </p:cTn>
                <p:tgtEl>
                  <p:spTgt spid="586"/>
                </p:tgtEl>
              </p:cMediaNode>
            </p:video>
            <p:video fullScrn="0">
              <p:cMediaNode mute="0" showWhenStopped="1" numSld="1" vol="100000">
                <p:cTn id="23" fill="hold" display="0">
                  <p:stCondLst>
                    <p:cond delay="indefinite"/>
                  </p:stCondLst>
                </p:cTn>
                <p:tgtEl>
                  <p:spTgt spid="588"/>
                </p:tgtEl>
              </p:cMediaNode>
            </p:video>
            <p:video fullScrn="0">
              <p:cMediaNode mute="0" showWhenStopped="1" numSld="1" vol="100000">
                <p:cTn id="24" fill="hold" display="0">
                  <p:stCondLst>
                    <p:cond delay="indefinite"/>
                  </p:stCondLst>
                </p:cTn>
                <p:tgtEl>
                  <p:spTgt spid="587"/>
                </p:tgtEl>
              </p:cMediaNode>
            </p:video>
            <p:video fullScrn="0">
              <p:cMediaNode mute="0" showWhenStopped="1" numSld="1" vol="100000">
                <p:cTn id="25" fill="hold" display="0">
                  <p:stCondLst>
                    <p:cond delay="indefinite"/>
                  </p:stCondLst>
                </p:cTn>
                <p:tgtEl>
                  <p:spTgt spid="585"/>
                </p:tgtEl>
              </p:cMediaNode>
            </p:video>
            <p:video fullScrn="0">
              <p:cMediaNode mute="0" showWhenStopped="1" numSld="1" vol="100000">
                <p:cTn id="26" fill="hold" display="0">
                  <p:stCondLst>
                    <p:cond delay="indefinite"/>
                  </p:stCondLst>
                </p:cTn>
                <p:tgtEl>
                  <p:spTgt spid="589"/>
                </p:tgtEl>
              </p:cMediaNode>
            </p:video>
            <p:video fullScrn="0">
              <p:cMediaNode mute="0" showWhenStopped="1" numSld="1" vol="100000">
                <p:cTn id="27" fill="hold" display="0">
                  <p:stCondLst>
                    <p:cond delay="indefinite"/>
                  </p:stCondLst>
                </p:cTn>
                <p:tgtEl>
                  <p:spTgt spid="590"/>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0" name="Shape 610"/>
          <p:cNvSpPr/>
          <p:nvPr>
            <p:ph type="title"/>
          </p:nvPr>
        </p:nvSpPr>
        <p:spPr>
          <a:prstGeom prst="rect">
            <a:avLst/>
          </a:prstGeom>
        </p:spPr>
        <p:txBody>
          <a:bodyPr/>
          <a:lstStyle/>
          <a:p>
            <a:pPr lvl="0">
              <a:defRPr sz="1800">
                <a:solidFill>
                  <a:srgbClr val="000000"/>
                </a:solidFill>
              </a:defRPr>
            </a:pPr>
            <a:r>
              <a:rPr sz="11200">
                <a:solidFill>
                  <a:srgbClr val="FFFFFF"/>
                </a:solidFill>
              </a:rPr>
              <a:t>Extra slides</a:t>
            </a:r>
          </a:p>
        </p:txBody>
      </p:sp>
      <p:sp>
        <p:nvSpPr>
          <p:cNvPr id="611" name="Shape 611"/>
          <p:cNvSpPr/>
          <p:nvPr>
            <p:ph type="body" idx="1"/>
          </p:nvPr>
        </p:nvSpPr>
        <p:spPr>
          <a:prstGeom prst="rect">
            <a:avLst/>
          </a:prstGeom>
        </p:spPr>
        <p:txBody>
          <a:bodyPr/>
          <a:lstStyle/>
          <a:p>
            <a:pPr lvl="0"/>
          </a:p>
        </p:txBody>
      </p:sp>
    </p:spTree>
  </p:cSld>
  <p:clrMapOvr>
    <a:masterClrMapping/>
  </p:clrMapOvr>
  <p:transition spd="fast" advClick="1">
    <p:dissolve/>
  </p:transition>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3" name="Shape 613"/>
          <p:cNvSpPr/>
          <p:nvPr>
            <p:ph type="title"/>
          </p:nvPr>
        </p:nvSpPr>
        <p:spPr>
          <a:xfrm>
            <a:off x="1301750" y="342900"/>
            <a:ext cx="21780500" cy="2413000"/>
          </a:xfrm>
          <a:prstGeom prst="rect">
            <a:avLst/>
          </a:prstGeom>
        </p:spPr>
        <p:txBody>
          <a:bodyPr/>
          <a:lstStyle>
            <a:lvl1pPr algn="ctr">
              <a:defRPr>
                <a:latin typeface="Helvetica Neue Medium"/>
                <a:ea typeface="Helvetica Neue Medium"/>
                <a:cs typeface="Helvetica Neue Medium"/>
                <a:sym typeface="Helvetica Neue Medium"/>
              </a:defRPr>
            </a:lvl1pPr>
          </a:lstStyle>
          <a:p>
            <a:pPr lvl="0">
              <a:defRPr sz="1800">
                <a:solidFill>
                  <a:srgbClr val="000000"/>
                </a:solidFill>
              </a:defRPr>
            </a:pPr>
            <a:r>
              <a:rPr sz="8000">
                <a:solidFill>
                  <a:srgbClr val="FFFFFF"/>
                </a:solidFill>
              </a:rPr>
              <a:t>PS reconstruction on synthetic images</a:t>
            </a:r>
          </a:p>
        </p:txBody>
      </p:sp>
      <p:sp>
        <p:nvSpPr>
          <p:cNvPr id="614" name="Shape 614"/>
          <p:cNvSpPr/>
          <p:nvPr/>
        </p:nvSpPr>
        <p:spPr>
          <a:xfrm>
            <a:off x="4491025" y="2176411"/>
            <a:ext cx="15401951" cy="7584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00100">
              <a:defRPr sz="4400">
                <a:latin typeface="Helvetica Neue Light"/>
                <a:ea typeface="Helvetica Neue Light"/>
                <a:cs typeface="Helvetica Neue Light"/>
                <a:sym typeface="Helvetica Neue Light"/>
              </a:defRPr>
            </a:lvl1pPr>
          </a:lstStyle>
          <a:p>
            <a:pPr lvl="0">
              <a:defRPr sz="1800">
                <a:solidFill>
                  <a:srgbClr val="000000"/>
                </a:solidFill>
              </a:defRPr>
            </a:pPr>
            <a:r>
              <a:rPr sz="4400">
                <a:solidFill>
                  <a:srgbClr val="FFFFFF"/>
                </a:solidFill>
              </a:rPr>
              <a:t>Real sky probes, no inter-reflections, highlights or cast shadows</a:t>
            </a:r>
          </a:p>
        </p:txBody>
      </p:sp>
      <p:grpSp>
        <p:nvGrpSpPr>
          <p:cNvPr id="637" name="Group 637"/>
          <p:cNvGrpSpPr/>
          <p:nvPr/>
        </p:nvGrpSpPr>
        <p:grpSpPr>
          <a:xfrm>
            <a:off x="348517" y="5006106"/>
            <a:ext cx="23592044" cy="5977299"/>
            <a:chOff x="0" y="0"/>
            <a:chExt cx="23592042" cy="5977298"/>
          </a:xfrm>
        </p:grpSpPr>
        <p:pic>
          <p:nvPicPr>
            <p:cNvPr id="615" name="pasted-image.png"/>
            <p:cNvPicPr/>
            <p:nvPr/>
          </p:nvPicPr>
          <p:blipFill>
            <a:blip r:embed="rId3">
              <a:extLst/>
            </a:blip>
            <a:stretch>
              <a:fillRect/>
            </a:stretch>
          </p:blipFill>
          <p:spPr>
            <a:xfrm>
              <a:off x="1126372" y="3312995"/>
              <a:ext cx="22465671" cy="2664304"/>
            </a:xfrm>
            <a:prstGeom prst="rect">
              <a:avLst/>
            </a:prstGeom>
            <a:ln w="12700" cap="flat">
              <a:noFill/>
              <a:miter lim="400000"/>
            </a:ln>
            <a:effectLst/>
          </p:spPr>
        </p:pic>
        <p:grpSp>
          <p:nvGrpSpPr>
            <p:cNvPr id="628" name="Group 628"/>
            <p:cNvGrpSpPr/>
            <p:nvPr/>
          </p:nvGrpSpPr>
          <p:grpSpPr>
            <a:xfrm>
              <a:off x="1144372" y="1174082"/>
              <a:ext cx="22429671" cy="1850859"/>
              <a:chOff x="0" y="0"/>
              <a:chExt cx="22429670" cy="1850858"/>
            </a:xfrm>
          </p:grpSpPr>
          <p:pic>
            <p:nvPicPr>
              <p:cNvPr id="616" name="pasted-image.png"/>
              <p:cNvPicPr/>
              <p:nvPr/>
            </p:nvPicPr>
            <p:blipFill>
              <a:blip r:embed="rId4">
                <a:extLst/>
              </a:blip>
              <a:stretch>
                <a:fillRect/>
              </a:stretch>
            </p:blipFill>
            <p:spPr>
              <a:xfrm>
                <a:off x="0" y="0"/>
                <a:ext cx="1850859" cy="1850859"/>
              </a:xfrm>
              <a:prstGeom prst="rect">
                <a:avLst/>
              </a:prstGeom>
              <a:ln w="12700" cap="flat">
                <a:noFill/>
                <a:miter lim="400000"/>
              </a:ln>
              <a:effectLst/>
            </p:spPr>
          </p:pic>
          <p:pic>
            <p:nvPicPr>
              <p:cNvPr id="617" name="pasted-image.png"/>
              <p:cNvPicPr/>
              <p:nvPr/>
            </p:nvPicPr>
            <p:blipFill>
              <a:blip r:embed="rId5">
                <a:extLst/>
              </a:blip>
              <a:stretch>
                <a:fillRect/>
              </a:stretch>
            </p:blipFill>
            <p:spPr>
              <a:xfrm>
                <a:off x="1870801" y="0"/>
                <a:ext cx="1850859" cy="1850859"/>
              </a:xfrm>
              <a:prstGeom prst="rect">
                <a:avLst/>
              </a:prstGeom>
              <a:ln w="12700" cap="flat">
                <a:noFill/>
                <a:miter lim="400000"/>
              </a:ln>
              <a:effectLst/>
            </p:spPr>
          </p:pic>
          <p:pic>
            <p:nvPicPr>
              <p:cNvPr id="618" name="pasted-image.png"/>
              <p:cNvPicPr/>
              <p:nvPr/>
            </p:nvPicPr>
            <p:blipFill>
              <a:blip r:embed="rId6">
                <a:extLst/>
              </a:blip>
              <a:stretch>
                <a:fillRect/>
              </a:stretch>
            </p:blipFill>
            <p:spPr>
              <a:xfrm>
                <a:off x="3741602" y="0"/>
                <a:ext cx="1850859" cy="1850859"/>
              </a:xfrm>
              <a:prstGeom prst="rect">
                <a:avLst/>
              </a:prstGeom>
              <a:ln w="12700" cap="flat">
                <a:noFill/>
                <a:miter lim="400000"/>
              </a:ln>
              <a:effectLst/>
            </p:spPr>
          </p:pic>
          <p:pic>
            <p:nvPicPr>
              <p:cNvPr id="619" name="pasted-image.png"/>
              <p:cNvPicPr/>
              <p:nvPr/>
            </p:nvPicPr>
            <p:blipFill>
              <a:blip r:embed="rId7">
                <a:extLst/>
              </a:blip>
              <a:stretch>
                <a:fillRect/>
              </a:stretch>
            </p:blipFill>
            <p:spPr>
              <a:xfrm>
                <a:off x="5612403" y="0"/>
                <a:ext cx="1850859" cy="1850859"/>
              </a:xfrm>
              <a:prstGeom prst="rect">
                <a:avLst/>
              </a:prstGeom>
              <a:ln w="12700" cap="flat">
                <a:noFill/>
                <a:miter lim="400000"/>
              </a:ln>
              <a:effectLst/>
            </p:spPr>
          </p:pic>
          <p:pic>
            <p:nvPicPr>
              <p:cNvPr id="620" name="pasted-image.png"/>
              <p:cNvPicPr/>
              <p:nvPr/>
            </p:nvPicPr>
            <p:blipFill>
              <a:blip r:embed="rId8">
                <a:extLst/>
              </a:blip>
              <a:stretch>
                <a:fillRect/>
              </a:stretch>
            </p:blipFill>
            <p:spPr>
              <a:xfrm>
                <a:off x="7483204" y="0"/>
                <a:ext cx="1850859" cy="1850859"/>
              </a:xfrm>
              <a:prstGeom prst="rect">
                <a:avLst/>
              </a:prstGeom>
              <a:ln w="12700" cap="flat">
                <a:noFill/>
                <a:miter lim="400000"/>
              </a:ln>
              <a:effectLst/>
            </p:spPr>
          </p:pic>
          <p:pic>
            <p:nvPicPr>
              <p:cNvPr id="621" name="pasted-image.png"/>
              <p:cNvPicPr/>
              <p:nvPr/>
            </p:nvPicPr>
            <p:blipFill>
              <a:blip r:embed="rId9">
                <a:extLst/>
              </a:blip>
              <a:stretch>
                <a:fillRect/>
              </a:stretch>
            </p:blipFill>
            <p:spPr>
              <a:xfrm>
                <a:off x="9354005" y="0"/>
                <a:ext cx="1850860" cy="1850859"/>
              </a:xfrm>
              <a:prstGeom prst="rect">
                <a:avLst/>
              </a:prstGeom>
              <a:ln w="12700" cap="flat">
                <a:noFill/>
                <a:miter lim="400000"/>
              </a:ln>
              <a:effectLst/>
            </p:spPr>
          </p:pic>
          <p:pic>
            <p:nvPicPr>
              <p:cNvPr id="622" name="pasted-image.png"/>
              <p:cNvPicPr/>
              <p:nvPr/>
            </p:nvPicPr>
            <p:blipFill>
              <a:blip r:embed="rId10">
                <a:extLst/>
              </a:blip>
              <a:stretch>
                <a:fillRect/>
              </a:stretch>
            </p:blipFill>
            <p:spPr>
              <a:xfrm>
                <a:off x="11224807" y="0"/>
                <a:ext cx="1850859" cy="1850859"/>
              </a:xfrm>
              <a:prstGeom prst="rect">
                <a:avLst/>
              </a:prstGeom>
              <a:ln w="12700" cap="flat">
                <a:noFill/>
                <a:miter lim="400000"/>
              </a:ln>
              <a:effectLst/>
            </p:spPr>
          </p:pic>
          <p:pic>
            <p:nvPicPr>
              <p:cNvPr id="623" name="pasted-image.png"/>
              <p:cNvPicPr/>
              <p:nvPr/>
            </p:nvPicPr>
            <p:blipFill>
              <a:blip r:embed="rId11">
                <a:extLst/>
              </a:blip>
              <a:stretch>
                <a:fillRect/>
              </a:stretch>
            </p:blipFill>
            <p:spPr>
              <a:xfrm>
                <a:off x="13095608" y="0"/>
                <a:ext cx="1850859" cy="1850859"/>
              </a:xfrm>
              <a:prstGeom prst="rect">
                <a:avLst/>
              </a:prstGeom>
              <a:ln w="12700" cap="flat">
                <a:noFill/>
                <a:miter lim="400000"/>
              </a:ln>
              <a:effectLst/>
            </p:spPr>
          </p:pic>
          <p:pic>
            <p:nvPicPr>
              <p:cNvPr id="624" name="pasted-image.png"/>
              <p:cNvPicPr/>
              <p:nvPr/>
            </p:nvPicPr>
            <p:blipFill>
              <a:blip r:embed="rId12">
                <a:extLst/>
              </a:blip>
              <a:stretch>
                <a:fillRect/>
              </a:stretch>
            </p:blipFill>
            <p:spPr>
              <a:xfrm>
                <a:off x="14966408" y="0"/>
                <a:ext cx="1850860" cy="1850859"/>
              </a:xfrm>
              <a:prstGeom prst="rect">
                <a:avLst/>
              </a:prstGeom>
              <a:ln w="12700" cap="flat">
                <a:noFill/>
                <a:miter lim="400000"/>
              </a:ln>
              <a:effectLst/>
            </p:spPr>
          </p:pic>
          <p:pic>
            <p:nvPicPr>
              <p:cNvPr id="625" name="pasted-image.png"/>
              <p:cNvPicPr/>
              <p:nvPr/>
            </p:nvPicPr>
            <p:blipFill>
              <a:blip r:embed="rId13">
                <a:extLst/>
              </a:blip>
              <a:stretch>
                <a:fillRect/>
              </a:stretch>
            </p:blipFill>
            <p:spPr>
              <a:xfrm>
                <a:off x="16837209" y="0"/>
                <a:ext cx="1850859" cy="1850859"/>
              </a:xfrm>
              <a:prstGeom prst="rect">
                <a:avLst/>
              </a:prstGeom>
              <a:ln w="12700" cap="flat">
                <a:noFill/>
                <a:miter lim="400000"/>
              </a:ln>
              <a:effectLst/>
            </p:spPr>
          </p:pic>
          <p:pic>
            <p:nvPicPr>
              <p:cNvPr id="626" name="pasted-image.png"/>
              <p:cNvPicPr/>
              <p:nvPr/>
            </p:nvPicPr>
            <p:blipFill>
              <a:blip r:embed="rId14">
                <a:extLst/>
              </a:blip>
              <a:stretch>
                <a:fillRect/>
              </a:stretch>
            </p:blipFill>
            <p:spPr>
              <a:xfrm>
                <a:off x="18708011" y="0"/>
                <a:ext cx="1850859" cy="1850859"/>
              </a:xfrm>
              <a:prstGeom prst="rect">
                <a:avLst/>
              </a:prstGeom>
              <a:ln w="12700" cap="flat">
                <a:noFill/>
                <a:miter lim="400000"/>
              </a:ln>
              <a:effectLst/>
            </p:spPr>
          </p:pic>
          <p:pic>
            <p:nvPicPr>
              <p:cNvPr id="627" name="pasted-image.png"/>
              <p:cNvPicPr/>
              <p:nvPr/>
            </p:nvPicPr>
            <p:blipFill>
              <a:blip r:embed="rId15">
                <a:extLst/>
              </a:blip>
              <a:stretch>
                <a:fillRect/>
              </a:stretch>
            </p:blipFill>
            <p:spPr>
              <a:xfrm>
                <a:off x="20578812" y="0"/>
                <a:ext cx="1850859" cy="1850859"/>
              </a:xfrm>
              <a:prstGeom prst="rect">
                <a:avLst/>
              </a:prstGeom>
              <a:ln w="12700" cap="flat">
                <a:noFill/>
                <a:miter lim="400000"/>
              </a:ln>
              <a:effectLst/>
            </p:spPr>
          </p:pic>
        </p:grpSp>
        <p:sp>
          <p:nvSpPr>
            <p:cNvPr id="629" name="Shape 629"/>
            <p:cNvSpPr/>
            <p:nvPr/>
          </p:nvSpPr>
          <p:spPr>
            <a:xfrm>
              <a:off x="1484741" y="0"/>
              <a:ext cx="121475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11h</a:t>
              </a:r>
            </a:p>
          </p:txBody>
        </p:sp>
        <p:sp>
          <p:nvSpPr>
            <p:cNvPr id="630" name="Shape 630"/>
            <p:cNvSpPr/>
            <p:nvPr/>
          </p:nvSpPr>
          <p:spPr>
            <a:xfrm>
              <a:off x="5213211" y="0"/>
              <a:ext cx="121475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12h</a:t>
              </a:r>
            </a:p>
          </p:txBody>
        </p:sp>
        <p:sp>
          <p:nvSpPr>
            <p:cNvPr id="631" name="Shape 631"/>
            <p:cNvSpPr/>
            <p:nvPr/>
          </p:nvSpPr>
          <p:spPr>
            <a:xfrm>
              <a:off x="8941681" y="0"/>
              <a:ext cx="121475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13h</a:t>
              </a:r>
            </a:p>
          </p:txBody>
        </p:sp>
        <p:sp>
          <p:nvSpPr>
            <p:cNvPr id="632" name="Shape 632"/>
            <p:cNvSpPr/>
            <p:nvPr/>
          </p:nvSpPr>
          <p:spPr>
            <a:xfrm>
              <a:off x="12632051" y="0"/>
              <a:ext cx="121475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14h</a:t>
              </a:r>
            </a:p>
          </p:txBody>
        </p:sp>
        <p:sp>
          <p:nvSpPr>
            <p:cNvPr id="633" name="Shape 633"/>
            <p:cNvSpPr/>
            <p:nvPr/>
          </p:nvSpPr>
          <p:spPr>
            <a:xfrm>
              <a:off x="16398621" y="0"/>
              <a:ext cx="121475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15h</a:t>
              </a:r>
            </a:p>
          </p:txBody>
        </p:sp>
        <p:sp>
          <p:nvSpPr>
            <p:cNvPr id="634" name="Shape 634"/>
            <p:cNvSpPr/>
            <p:nvPr/>
          </p:nvSpPr>
          <p:spPr>
            <a:xfrm>
              <a:off x="20190591" y="0"/>
              <a:ext cx="121475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16h</a:t>
              </a:r>
            </a:p>
          </p:txBody>
        </p:sp>
        <p:sp>
          <p:nvSpPr>
            <p:cNvPr id="635" name="Shape 635"/>
            <p:cNvSpPr/>
            <p:nvPr/>
          </p:nvSpPr>
          <p:spPr>
            <a:xfrm rot="16200000">
              <a:off x="-646811" y="1570874"/>
              <a:ext cx="2350898" cy="1057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3000">
                  <a:solidFill>
                    <a:srgbClr val="FFFFFF"/>
                  </a:solidFill>
                </a:rPr>
                <a:t>environment</a:t>
              </a:r>
              <a:endParaRPr sz="3000">
                <a:solidFill>
                  <a:srgbClr val="FFFFFF"/>
                </a:solidFill>
              </a:endParaRPr>
            </a:p>
            <a:p>
              <a:pPr lvl="0">
                <a:defRPr sz="1800">
                  <a:solidFill>
                    <a:srgbClr val="000000"/>
                  </a:solidFill>
                </a:defRPr>
              </a:pPr>
              <a:r>
                <a:rPr sz="3000">
                  <a:solidFill>
                    <a:srgbClr val="FFFFFF"/>
                  </a:solidFill>
                </a:rPr>
                <a:t>map</a:t>
              </a:r>
            </a:p>
          </p:txBody>
        </p:sp>
        <p:sp>
          <p:nvSpPr>
            <p:cNvPr id="636" name="Shape 636"/>
            <p:cNvSpPr/>
            <p:nvPr/>
          </p:nvSpPr>
          <p:spPr>
            <a:xfrm rot="16200000">
              <a:off x="-378587" y="3983874"/>
              <a:ext cx="1814450" cy="1057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3000">
                  <a:solidFill>
                    <a:srgbClr val="FFFFFF"/>
                  </a:solidFill>
                </a:rPr>
                <a:t>rendered</a:t>
              </a:r>
              <a:endParaRPr sz="3000">
                <a:solidFill>
                  <a:srgbClr val="FFFFFF"/>
                </a:solidFill>
              </a:endParaRPr>
            </a:p>
            <a:p>
              <a:pPr lvl="0">
                <a:defRPr sz="1800">
                  <a:solidFill>
                    <a:srgbClr val="000000"/>
                  </a:solidFill>
                </a:defRPr>
              </a:pPr>
              <a:r>
                <a:rPr sz="3000">
                  <a:solidFill>
                    <a:srgbClr val="FFFFFF"/>
                  </a:solidFill>
                </a:rPr>
                <a:t>images</a:t>
              </a:r>
            </a:p>
          </p:txBody>
        </p:sp>
      </p:grpSp>
    </p:spTree>
  </p:cSld>
  <p:clrMapOvr>
    <a:masterClrMapping/>
  </p:clrMapOvr>
  <p:transition spd="fast" advClick="1">
    <p:dissolve/>
  </p:transition>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1" name="Shape 641"/>
          <p:cNvSpPr/>
          <p:nvPr>
            <p:ph type="title"/>
          </p:nvPr>
        </p:nvSpPr>
        <p:spPr>
          <a:prstGeom prst="rect">
            <a:avLst/>
          </a:prstGeom>
        </p:spPr>
        <p:txBody>
          <a:bodyPr/>
          <a:lstStyle/>
          <a:p>
            <a:pPr lvl="0">
              <a:defRPr sz="1800">
                <a:solidFill>
                  <a:srgbClr val="000000"/>
                </a:solidFill>
              </a:defRPr>
            </a:pPr>
            <a:r>
              <a:rPr sz="8000">
                <a:solidFill>
                  <a:srgbClr val="FFFFFF"/>
                </a:solidFill>
              </a:rPr>
              <a:t>Real data</a:t>
            </a:r>
          </a:p>
        </p:txBody>
      </p:sp>
      <p:pic>
        <p:nvPicPr>
          <p:cNvPr id="642" name="owl-img00.png"/>
          <p:cNvPicPr/>
          <p:nvPr/>
        </p:nvPicPr>
        <p:blipFill>
          <a:blip r:embed="rId2">
            <a:extLst/>
          </a:blip>
          <a:srcRect l="24624" t="0" r="24624" b="0"/>
          <a:stretch>
            <a:fillRect/>
          </a:stretch>
        </p:blipFill>
        <p:spPr>
          <a:xfrm>
            <a:off x="2340410" y="4036597"/>
            <a:ext cx="5713929" cy="7628695"/>
          </a:xfrm>
          <a:prstGeom prst="rect">
            <a:avLst/>
          </a:prstGeom>
          <a:ln w="12700">
            <a:miter lim="400000"/>
          </a:ln>
        </p:spPr>
      </p:pic>
      <p:pic>
        <p:nvPicPr>
          <p:cNvPr id="643" name="owl-normals00.png"/>
          <p:cNvPicPr/>
          <p:nvPr/>
        </p:nvPicPr>
        <p:blipFill>
          <a:blip r:embed="rId3">
            <a:extLst/>
          </a:blip>
          <a:srcRect l="25045" t="0" r="25045" b="0"/>
          <a:stretch>
            <a:fillRect/>
          </a:stretch>
        </p:blipFill>
        <p:spPr>
          <a:xfrm>
            <a:off x="17133926" y="4059634"/>
            <a:ext cx="5619153" cy="7628866"/>
          </a:xfrm>
          <a:prstGeom prst="rect">
            <a:avLst/>
          </a:prstGeom>
          <a:ln w="12700">
            <a:miter lim="400000"/>
          </a:ln>
        </p:spPr>
      </p:pic>
      <p:sp>
        <p:nvSpPr>
          <p:cNvPr id="644" name="Shape 644"/>
          <p:cNvSpPr/>
          <p:nvPr/>
        </p:nvSpPr>
        <p:spPr>
          <a:xfrm>
            <a:off x="3908671" y="3097711"/>
            <a:ext cx="2577288" cy="609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00100">
              <a:defRPr sz="3400">
                <a:latin typeface="Helvetica Neue Light"/>
                <a:ea typeface="Helvetica Neue Light"/>
                <a:cs typeface="Helvetica Neue Light"/>
                <a:sym typeface="Helvetica Neue Light"/>
              </a:defRPr>
            </a:lvl1pPr>
          </a:lstStyle>
          <a:p>
            <a:pPr lvl="0">
              <a:defRPr sz="1800">
                <a:solidFill>
                  <a:srgbClr val="000000"/>
                </a:solidFill>
              </a:defRPr>
            </a:pPr>
            <a:r>
              <a:rPr sz="3400">
                <a:solidFill>
                  <a:srgbClr val="FFFFFF"/>
                </a:solidFill>
              </a:rPr>
              <a:t>Owl statuette</a:t>
            </a:r>
          </a:p>
        </p:txBody>
      </p:sp>
      <p:sp>
        <p:nvSpPr>
          <p:cNvPr id="645" name="Shape 645"/>
          <p:cNvSpPr/>
          <p:nvPr/>
        </p:nvSpPr>
        <p:spPr>
          <a:xfrm>
            <a:off x="18738530" y="3097711"/>
            <a:ext cx="2409749" cy="609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00100">
              <a:defRPr sz="3400">
                <a:latin typeface="Helvetica Neue Light"/>
                <a:ea typeface="Helvetica Neue Light"/>
                <a:cs typeface="Helvetica Neue Light"/>
                <a:sym typeface="Helvetica Neue Light"/>
              </a:defRPr>
            </a:lvl1pPr>
          </a:lstStyle>
          <a:p>
            <a:pPr lvl="0">
              <a:defRPr sz="1800">
                <a:solidFill>
                  <a:srgbClr val="000000"/>
                </a:solidFill>
              </a:defRPr>
            </a:pPr>
            <a:r>
              <a:rPr sz="3400">
                <a:solidFill>
                  <a:srgbClr val="FFFFFF"/>
                </a:solidFill>
              </a:rPr>
              <a:t>Normal map</a:t>
            </a:r>
          </a:p>
        </p:txBody>
      </p:sp>
      <p:pic>
        <p:nvPicPr>
          <p:cNvPr id="646" name="normalMap.jpg"/>
          <p:cNvPicPr/>
          <p:nvPr/>
        </p:nvPicPr>
        <p:blipFill>
          <a:blip r:embed="rId4">
            <a:extLst/>
          </a:blip>
          <a:stretch>
            <a:fillRect/>
          </a:stretch>
        </p:blipFill>
        <p:spPr>
          <a:xfrm>
            <a:off x="22050448" y="10346928"/>
            <a:ext cx="1354139" cy="1354138"/>
          </a:xfrm>
          <a:prstGeom prst="rect">
            <a:avLst/>
          </a:prstGeom>
          <a:ln w="12700">
            <a:miter lim="400000"/>
          </a:ln>
        </p:spPr>
      </p:pic>
      <p:pic>
        <p:nvPicPr>
          <p:cNvPr id="647" name="owl-3d-simplified00.png"/>
          <p:cNvPicPr/>
          <p:nvPr/>
        </p:nvPicPr>
        <p:blipFill>
          <a:blip r:embed="rId5">
            <a:extLst/>
          </a:blip>
          <a:srcRect l="33720" t="8696" r="33720" b="8696"/>
          <a:stretch>
            <a:fillRect/>
          </a:stretch>
        </p:blipFill>
        <p:spPr>
          <a:xfrm>
            <a:off x="9726055" y="4036597"/>
            <a:ext cx="5736086" cy="7892293"/>
          </a:xfrm>
          <a:prstGeom prst="rect">
            <a:avLst/>
          </a:prstGeom>
          <a:ln w="12700">
            <a:miter lim="400000"/>
          </a:ln>
        </p:spPr>
      </p:pic>
      <p:sp>
        <p:nvSpPr>
          <p:cNvPr id="648" name="Shape 648"/>
          <p:cNvSpPr/>
          <p:nvPr/>
        </p:nvSpPr>
        <p:spPr>
          <a:xfrm>
            <a:off x="11765079" y="3097711"/>
            <a:ext cx="1657986" cy="609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00100">
              <a:defRPr sz="3400">
                <a:latin typeface="Helvetica Neue Light"/>
                <a:ea typeface="Helvetica Neue Light"/>
                <a:cs typeface="Helvetica Neue Light"/>
                <a:sym typeface="Helvetica Neue Light"/>
              </a:defRPr>
            </a:lvl1pPr>
          </a:lstStyle>
          <a:p>
            <a:pPr lvl="0">
              <a:defRPr sz="1800">
                <a:solidFill>
                  <a:srgbClr val="000000"/>
                </a:solidFill>
              </a:defRPr>
            </a:pPr>
            <a:r>
              <a:rPr sz="3400">
                <a:solidFill>
                  <a:srgbClr val="FFFFFF"/>
                </a:solidFill>
              </a:rPr>
              <a:t>3D scan</a:t>
            </a:r>
          </a:p>
        </p:txBody>
      </p:sp>
    </p:spTree>
  </p:cSld>
  <p:clrMapOvr>
    <a:masterClrMapping/>
  </p:clrMapOvr>
  <p:transition spd="fast" advClick="1">
    <p:dissolve/>
  </p:transition>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0" name="Shape 650"/>
          <p:cNvSpPr/>
          <p:nvPr/>
        </p:nvSpPr>
        <p:spPr>
          <a:xfrm>
            <a:off x="914037" y="3866713"/>
            <a:ext cx="22555925" cy="7754143"/>
          </a:xfrm>
          <a:prstGeom prst="rect">
            <a:avLst/>
          </a:prstGeom>
          <a:solidFill>
            <a:srgbClr val="FFFFFF"/>
          </a:solidFill>
          <a:ln w="12700">
            <a:miter lim="400000"/>
          </a:ln>
        </p:spPr>
        <p:txBody>
          <a:bodyPr lIns="0" tIns="0" rIns="0" bIns="0" anchor="ctr"/>
          <a:lstStyle/>
          <a:p>
            <a:pPr lvl="0">
              <a:defRPr sz="3600"/>
            </a:pPr>
          </a:p>
        </p:txBody>
      </p:sp>
      <p:sp>
        <p:nvSpPr>
          <p:cNvPr id="651" name="Shape 651"/>
          <p:cNvSpPr/>
          <p:nvPr>
            <p:ph type="title"/>
          </p:nvPr>
        </p:nvSpPr>
        <p:spPr>
          <a:prstGeom prst="rect">
            <a:avLst/>
          </a:prstGeom>
        </p:spPr>
        <p:txBody>
          <a:bodyPr/>
          <a:lstStyle/>
          <a:p>
            <a:pPr lvl="0">
              <a:defRPr sz="1800">
                <a:solidFill>
                  <a:srgbClr val="000000"/>
                </a:solidFill>
              </a:defRPr>
            </a:pPr>
            <a:r>
              <a:rPr sz="8000">
                <a:solidFill>
                  <a:srgbClr val="FFFFFF"/>
                </a:solidFill>
              </a:rPr>
              <a:t>Results on synthetic bunny images</a:t>
            </a:r>
          </a:p>
        </p:txBody>
      </p:sp>
      <p:grpSp>
        <p:nvGrpSpPr>
          <p:cNvPr id="654" name="Group 654"/>
          <p:cNvGrpSpPr/>
          <p:nvPr/>
        </p:nvGrpSpPr>
        <p:grpSpPr>
          <a:xfrm>
            <a:off x="1301750" y="4365844"/>
            <a:ext cx="21780500" cy="7016312"/>
            <a:chOff x="0" y="0"/>
            <a:chExt cx="21780500" cy="7016310"/>
          </a:xfrm>
        </p:grpSpPr>
        <p:pic>
          <p:nvPicPr>
            <p:cNvPr id="652" name="bunny-right.pdf"/>
            <p:cNvPicPr/>
            <p:nvPr/>
          </p:nvPicPr>
          <p:blipFill>
            <a:blip r:embed="rId2">
              <a:extLst/>
            </a:blip>
            <a:stretch>
              <a:fillRect/>
            </a:stretch>
          </p:blipFill>
          <p:spPr>
            <a:xfrm>
              <a:off x="13067430" y="0"/>
              <a:ext cx="8713070" cy="7016311"/>
            </a:xfrm>
            <a:prstGeom prst="rect">
              <a:avLst/>
            </a:prstGeom>
            <a:ln w="12700" cap="flat">
              <a:noFill/>
              <a:miter lim="400000"/>
            </a:ln>
            <a:effectLst/>
          </p:spPr>
        </p:pic>
        <p:pic>
          <p:nvPicPr>
            <p:cNvPr id="653" name="bunny-left.pdf"/>
            <p:cNvPicPr/>
            <p:nvPr/>
          </p:nvPicPr>
          <p:blipFill>
            <a:blip r:embed="rId3">
              <a:extLst/>
            </a:blip>
            <a:stretch>
              <a:fillRect/>
            </a:stretch>
          </p:blipFill>
          <p:spPr>
            <a:xfrm>
              <a:off x="0" y="3778"/>
              <a:ext cx="13540253" cy="7008755"/>
            </a:xfrm>
            <a:prstGeom prst="rect">
              <a:avLst/>
            </a:prstGeom>
            <a:ln w="12700" cap="flat">
              <a:noFill/>
              <a:miter lim="400000"/>
            </a:ln>
            <a:effectLst/>
          </p:spPr>
        </p:pic>
      </p:grpSp>
      <p:sp>
        <p:nvSpPr>
          <p:cNvPr id="655" name="Shape 655"/>
          <p:cNvSpPr/>
          <p:nvPr/>
        </p:nvSpPr>
        <p:spPr>
          <a:xfrm>
            <a:off x="4092879" y="2938411"/>
            <a:ext cx="16198241" cy="7584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00100">
              <a:defRPr sz="4400">
                <a:latin typeface="Helvetica Neue Light"/>
                <a:ea typeface="Helvetica Neue Light"/>
                <a:cs typeface="Helvetica Neue Light"/>
                <a:sym typeface="Helvetica Neue Light"/>
              </a:defRPr>
            </a:lvl1pPr>
          </a:lstStyle>
          <a:p>
            <a:pPr lvl="0">
              <a:defRPr sz="1800">
                <a:solidFill>
                  <a:srgbClr val="000000"/>
                </a:solidFill>
              </a:defRPr>
            </a:pPr>
            <a:r>
              <a:rPr sz="4400">
                <a:solidFill>
                  <a:srgbClr val="FFFFFF"/>
                </a:solidFill>
              </a:rPr>
              <a:t>Real sky probes, with inter-reflections, highlights and cast shadows</a:t>
            </a:r>
          </a:p>
        </p:txBody>
      </p:sp>
    </p:spTree>
  </p:cSld>
  <p:clrMapOvr>
    <a:masterClrMapping/>
  </p:clrMapOvr>
  <p:transition spd="fast" advClick="1">
    <p:dissolve/>
  </p:transition>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7" name="Shape 657"/>
          <p:cNvSpPr/>
          <p:nvPr>
            <p:ph type="title"/>
          </p:nvPr>
        </p:nvSpPr>
        <p:spPr>
          <a:prstGeom prst="rect">
            <a:avLst/>
          </a:prstGeom>
        </p:spPr>
        <p:txBody>
          <a:bodyPr/>
          <a:lstStyle/>
          <a:p>
            <a:pPr lvl="0">
              <a:defRPr sz="1800">
                <a:solidFill>
                  <a:srgbClr val="000000"/>
                </a:solidFill>
              </a:defRPr>
            </a:pPr>
            <a:r>
              <a:rPr sz="8000">
                <a:solidFill>
                  <a:srgbClr val="FFFFFF"/>
                </a:solidFill>
              </a:rPr>
              <a:t>Metric: maximum uncertainty</a:t>
            </a:r>
          </a:p>
        </p:txBody>
      </p:sp>
      <p:sp>
        <p:nvSpPr>
          <p:cNvPr id="658" name="Shape 658"/>
          <p:cNvSpPr/>
          <p:nvPr>
            <p:ph type="body" idx="1"/>
          </p:nvPr>
        </p:nvSpPr>
        <p:spPr>
          <a:xfrm>
            <a:off x="1301750" y="9663462"/>
            <a:ext cx="21780500" cy="2281113"/>
          </a:xfrm>
          <a:prstGeom prst="rect">
            <a:avLst/>
          </a:prstGeom>
        </p:spPr>
        <p:txBody>
          <a:bodyPr anchor="t"/>
          <a:lstStyle/>
          <a:p>
            <a:pPr lvl="0">
              <a:defRPr sz="1800">
                <a:solidFill>
                  <a:srgbClr val="000000"/>
                </a:solidFill>
              </a:defRPr>
            </a:pPr>
            <a:r>
              <a:rPr sz="5600">
                <a:solidFill>
                  <a:srgbClr val="FFFFFF"/>
                </a:solidFill>
              </a:rPr>
              <a:t>We now focus on the </a:t>
            </a:r>
            <a:r>
              <a:rPr sz="5600">
                <a:solidFill>
                  <a:srgbClr val="00CC00"/>
                </a:solidFill>
              </a:rPr>
              <a:t>conditioning of matrix L (</a:t>
            </a:r>
            <a:r>
              <a:rPr b="1" sz="5600">
                <a:solidFill>
                  <a:srgbClr val="00CC00"/>
                </a:solidFill>
                <a:latin typeface="Helvetica Neue"/>
                <a:ea typeface="Helvetica Neue"/>
                <a:cs typeface="Helvetica Neue"/>
                <a:sym typeface="Helvetica Neue"/>
              </a:rPr>
              <a:t>noise gain factor</a:t>
            </a:r>
            <a:r>
              <a:rPr sz="5600">
                <a:solidFill>
                  <a:srgbClr val="00CC00"/>
                </a:solidFill>
              </a:rPr>
              <a:t>)</a:t>
            </a:r>
            <a:endParaRPr sz="5600">
              <a:solidFill>
                <a:srgbClr val="FFFFFF"/>
              </a:solidFill>
            </a:endParaRPr>
          </a:p>
          <a:p>
            <a:pPr lvl="0">
              <a:defRPr sz="1800">
                <a:solidFill>
                  <a:srgbClr val="000000"/>
                </a:solidFill>
              </a:defRPr>
            </a:pPr>
            <a:r>
              <a:rPr sz="5600">
                <a:solidFill>
                  <a:srgbClr val="FFFFFF"/>
                </a:solidFill>
              </a:rPr>
              <a:t>Independent of </a:t>
            </a:r>
            <a:r>
              <a:rPr sz="5600">
                <a:solidFill>
                  <a:srgbClr val="51A7F9"/>
                </a:solidFill>
              </a:rPr>
              <a:t>albedo</a:t>
            </a:r>
            <a:r>
              <a:rPr sz="5600">
                <a:solidFill>
                  <a:srgbClr val="FFFFFF"/>
                </a:solidFill>
              </a:rPr>
              <a:t> and </a:t>
            </a:r>
            <a:r>
              <a:rPr sz="5600">
                <a:solidFill>
                  <a:srgbClr val="C82506"/>
                </a:solidFill>
              </a:rPr>
              <a:t>sensor noise</a:t>
            </a:r>
          </a:p>
        </p:txBody>
      </p:sp>
      <p:pic>
        <p:nvPicPr>
          <p:cNvPr id="659" name="pasted-image.png"/>
          <p:cNvPicPr/>
          <p:nvPr/>
        </p:nvPicPr>
        <p:blipFill>
          <a:blip r:embed="rId3">
            <a:extLst/>
          </a:blip>
          <a:stretch>
            <a:fillRect/>
          </a:stretch>
        </p:blipFill>
        <p:spPr>
          <a:xfrm>
            <a:off x="9349996" y="4402883"/>
            <a:ext cx="5684008" cy="3626296"/>
          </a:xfrm>
          <a:prstGeom prst="rect">
            <a:avLst/>
          </a:prstGeom>
          <a:ln w="12700">
            <a:miter lim="400000"/>
          </a:ln>
        </p:spPr>
      </p:pic>
    </p:spTree>
  </p:cSld>
  <p:clrMapOvr>
    <a:masterClrMapping/>
  </p:clrMapOvr>
  <p:transition spd="fast" advClick="1">
    <p:dissolve/>
  </p:transition>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63" name="EV.mp4"/>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9861148" y="1270000"/>
            <a:ext cx="10795001" cy="10795000"/>
          </a:xfrm>
          <a:prstGeom prst="rect">
            <a:avLst/>
          </a:prstGeom>
        </p:spPr>
      </p:pic>
      <p:sp>
        <p:nvSpPr>
          <p:cNvPr id="664" name="Shape 664"/>
          <p:cNvSpPr/>
          <p:nvPr/>
        </p:nvSpPr>
        <p:spPr>
          <a:xfrm>
            <a:off x="13856819" y="8031751"/>
            <a:ext cx="625169" cy="625169"/>
          </a:xfrm>
          <a:prstGeom prst="rect">
            <a:avLst/>
          </a:prstGeom>
          <a:ln w="25400">
            <a:solidFill>
              <a:srgbClr val="FFFFFF"/>
            </a:solidFill>
            <a:miter lim="400000"/>
          </a:ln>
        </p:spPr>
        <p:txBody>
          <a:bodyPr lIns="50800" tIns="50800" rIns="50800" bIns="50800" anchor="ctr"/>
          <a:lstStyle/>
          <a:p>
            <a:pPr lvl="0" defTabSz="800100">
              <a:defRPr sz="4400">
                <a:latin typeface="Helvetica Neue Light"/>
                <a:ea typeface="Helvetica Neue Light"/>
                <a:cs typeface="Helvetica Neue Light"/>
                <a:sym typeface="Helvetica Neue Light"/>
              </a:defRPr>
            </a:pPr>
          </a:p>
        </p:txBody>
      </p:sp>
      <p:sp>
        <p:nvSpPr>
          <p:cNvPr id="665" name="Shape 665"/>
          <p:cNvSpPr/>
          <p:nvPr/>
        </p:nvSpPr>
        <p:spPr>
          <a:xfrm flipH="1" flipV="1">
            <a:off x="10102448" y="3468652"/>
            <a:ext cx="4378922" cy="4558041"/>
          </a:xfrm>
          <a:prstGeom prst="line">
            <a:avLst/>
          </a:prstGeom>
          <a:ln w="25400">
            <a:solidFill>
              <a:srgbClr val="FFFFFF"/>
            </a:solidFill>
            <a:miter lim="400000"/>
          </a:ln>
        </p:spPr>
        <p:txBody>
          <a:bodyPr lIns="0" tIns="0" rIns="0" bIns="0"/>
          <a:lstStyle/>
          <a:p>
            <a:pPr lvl="0" defTabSz="800100">
              <a:defRPr sz="4400">
                <a:latin typeface="Helvetica Neue Light"/>
                <a:ea typeface="Helvetica Neue Light"/>
                <a:cs typeface="Helvetica Neue Light"/>
                <a:sym typeface="Helvetica Neue Light"/>
              </a:defRPr>
            </a:pPr>
          </a:p>
        </p:txBody>
      </p:sp>
      <p:sp>
        <p:nvSpPr>
          <p:cNvPr id="666" name="Shape 666"/>
          <p:cNvSpPr/>
          <p:nvPr/>
        </p:nvSpPr>
        <p:spPr>
          <a:xfrm flipH="1">
            <a:off x="9993455" y="8653225"/>
            <a:ext cx="4487914" cy="1162386"/>
          </a:xfrm>
          <a:prstGeom prst="line">
            <a:avLst/>
          </a:prstGeom>
          <a:ln w="25400">
            <a:solidFill>
              <a:srgbClr val="FFFFFF"/>
            </a:solidFill>
            <a:miter lim="400000"/>
          </a:ln>
        </p:spPr>
        <p:txBody>
          <a:bodyPr lIns="0" tIns="0" rIns="0" bIns="0"/>
          <a:lstStyle/>
          <a:p>
            <a:pPr lvl="0" defTabSz="800100">
              <a:defRPr sz="4400">
                <a:latin typeface="Helvetica Neue Light"/>
                <a:ea typeface="Helvetica Neue Light"/>
                <a:cs typeface="Helvetica Neue Light"/>
                <a:sym typeface="Helvetica Neue Light"/>
              </a:defRPr>
            </a:pPr>
          </a:p>
        </p:txBody>
      </p:sp>
      <p:sp>
        <p:nvSpPr>
          <p:cNvPr id="667" name="Shape 667"/>
          <p:cNvSpPr/>
          <p:nvPr/>
        </p:nvSpPr>
        <p:spPr>
          <a:xfrm flipH="1">
            <a:off x="3758980" y="8653225"/>
            <a:ext cx="10100090" cy="1162386"/>
          </a:xfrm>
          <a:prstGeom prst="line">
            <a:avLst/>
          </a:prstGeom>
          <a:ln w="25400">
            <a:solidFill>
              <a:srgbClr val="FFFFFF"/>
            </a:solidFill>
            <a:miter lim="400000"/>
          </a:ln>
        </p:spPr>
        <p:txBody>
          <a:bodyPr lIns="0" tIns="0" rIns="0" bIns="0"/>
          <a:lstStyle/>
          <a:p>
            <a:pPr lvl="0" defTabSz="800100">
              <a:defRPr sz="4400">
                <a:latin typeface="Helvetica Neue Light"/>
                <a:ea typeface="Helvetica Neue Light"/>
                <a:cs typeface="Helvetica Neue Light"/>
                <a:sym typeface="Helvetica Neue Light"/>
              </a:defRPr>
            </a:pPr>
          </a:p>
        </p:txBody>
      </p:sp>
      <p:sp>
        <p:nvSpPr>
          <p:cNvPr id="668" name="Shape 668"/>
          <p:cNvSpPr/>
          <p:nvPr/>
        </p:nvSpPr>
        <p:spPr>
          <a:xfrm flipH="1" flipV="1">
            <a:off x="3758979" y="3595652"/>
            <a:ext cx="10112791" cy="4443741"/>
          </a:xfrm>
          <a:prstGeom prst="line">
            <a:avLst/>
          </a:prstGeom>
          <a:ln w="25400">
            <a:solidFill>
              <a:srgbClr val="FFFFFF"/>
            </a:solidFill>
            <a:miter lim="400000"/>
          </a:ln>
        </p:spPr>
        <p:txBody>
          <a:bodyPr lIns="0" tIns="0" rIns="0" bIns="0"/>
          <a:lstStyle/>
          <a:p>
            <a:pPr lvl="0" defTabSz="800100">
              <a:defRPr sz="4400">
                <a:latin typeface="Helvetica Neue Light"/>
                <a:ea typeface="Helvetica Neue Light"/>
                <a:cs typeface="Helvetica Neue Light"/>
                <a:sym typeface="Helvetica Neue Light"/>
              </a:defRPr>
            </a:pPr>
          </a:p>
        </p:txBody>
      </p:sp>
      <p:pic>
        <p:nvPicPr>
          <p:cNvPr id="669" name="EV_sun.mp4"/>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3759601" y="3492500"/>
            <a:ext cx="6350001" cy="6350000"/>
          </a:xfrm>
          <a:prstGeom prst="rect">
            <a:avLst/>
          </a:prstGeom>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663"/>
                                        </p:tgtEl>
                                      </p:cBhvr>
                                    </p:cmd>
                                  </p:childTnLst>
                                </p:cTn>
                              </p:par>
                            </p:childTnLst>
                          </p:cTn>
                        </p:par>
                        <p:par>
                          <p:cTn id="7" fill="hold">
                            <p:stCondLst>
                              <p:cond delay="0"/>
                            </p:stCondLst>
                            <p:childTnLst>
                              <p:par>
                                <p:cTn id="8" nodeType="afterEffect" presetClass="mediacall" presetSubtype="0" presetID="1" grpId="2" fill="hold">
                                  <p:stCondLst>
                                    <p:cond delay="0"/>
                                  </p:stCondLst>
                                  <p:childTnLst>
                                    <p:cmd type="call" cmd="playFrom(0.0)">
                                      <p:cBhvr>
                                        <p:cTn id="9" dur="0" fill="hold"/>
                                        <p:tgtEl>
                                          <p:spTgt spid="66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669"/>
                </p:tgtEl>
              </p:cMediaNode>
            </p:video>
            <p:video fullScrn="0">
              <p:cMediaNode mute="0" showWhenStopped="1" numSld="1" vol="100000">
                <p:cTn id="11" fill="hold" display="0">
                  <p:stCondLst>
                    <p:cond delay="indefinite"/>
                  </p:stCondLst>
                </p:cTn>
                <p:tgtEl>
                  <p:spTgt spid="66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 name="Shape 103"/>
          <p:cNvSpPr/>
          <p:nvPr>
            <p:ph type="title"/>
          </p:nvPr>
        </p:nvSpPr>
        <p:spPr>
          <a:prstGeom prst="rect">
            <a:avLst/>
          </a:prstGeom>
        </p:spPr>
        <p:txBody>
          <a:bodyPr/>
          <a:lstStyle/>
          <a:p>
            <a:pPr lvl="0">
              <a:defRPr sz="1800">
                <a:solidFill>
                  <a:srgbClr val="000000"/>
                </a:solidFill>
              </a:defRPr>
            </a:pPr>
            <a:r>
              <a:rPr sz="8000">
                <a:solidFill>
                  <a:srgbClr val="FFFFFF"/>
                </a:solidFill>
              </a:rPr>
              <a:t>Solution #1</a:t>
            </a:r>
          </a:p>
        </p:txBody>
      </p:sp>
      <p:sp>
        <p:nvSpPr>
          <p:cNvPr id="104" name="Shape 104"/>
          <p:cNvSpPr/>
          <p:nvPr/>
        </p:nvSpPr>
        <p:spPr>
          <a:xfrm>
            <a:off x="10448480" y="881062"/>
            <a:ext cx="3487040"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lvl="0">
              <a:defRPr sz="1800">
                <a:solidFill>
                  <a:srgbClr val="000000"/>
                </a:solidFill>
              </a:defRPr>
            </a:pPr>
            <a:r>
              <a:rPr sz="8000">
                <a:solidFill>
                  <a:srgbClr val="FFFFFF"/>
                </a:solidFill>
              </a:rPr>
              <a:t>Months</a:t>
            </a:r>
          </a:p>
        </p:txBody>
      </p:sp>
      <p:grpSp>
        <p:nvGrpSpPr>
          <p:cNvPr id="109" name="Group 109"/>
          <p:cNvGrpSpPr/>
          <p:nvPr/>
        </p:nvGrpSpPr>
        <p:grpSpPr>
          <a:xfrm>
            <a:off x="728661" y="5356600"/>
            <a:ext cx="11758730" cy="6095961"/>
            <a:chOff x="0" y="0"/>
            <a:chExt cx="11758728" cy="6095959"/>
          </a:xfrm>
        </p:grpSpPr>
        <p:grpSp>
          <p:nvGrpSpPr>
            <p:cNvPr id="107" name="Group 107"/>
            <p:cNvGrpSpPr/>
            <p:nvPr/>
          </p:nvGrpSpPr>
          <p:grpSpPr>
            <a:xfrm>
              <a:off x="0" y="-1"/>
              <a:ext cx="11758730" cy="4313631"/>
              <a:chOff x="0" y="0"/>
              <a:chExt cx="11758729" cy="4313629"/>
            </a:xfrm>
          </p:grpSpPr>
          <p:pic>
            <p:nvPicPr>
              <p:cNvPr id="105" name="pasted-image.pdf"/>
              <p:cNvPicPr/>
              <p:nvPr/>
            </p:nvPicPr>
            <p:blipFill>
              <a:blip r:embed="rId3">
                <a:extLst/>
              </a:blip>
              <a:srcRect l="0" t="0" r="66970" b="0"/>
              <a:stretch>
                <a:fillRect/>
              </a:stretch>
            </p:blipFill>
            <p:spPr>
              <a:xfrm>
                <a:off x="0" y="0"/>
                <a:ext cx="5617486" cy="4313630"/>
              </a:xfrm>
              <a:prstGeom prst="rect">
                <a:avLst/>
              </a:prstGeom>
              <a:ln w="12700" cap="flat">
                <a:noFill/>
                <a:miter lim="400000"/>
              </a:ln>
              <a:effectLst/>
            </p:spPr>
          </p:pic>
          <p:pic>
            <p:nvPicPr>
              <p:cNvPr id="106" name="pasted-image.pdf"/>
              <p:cNvPicPr/>
              <p:nvPr/>
            </p:nvPicPr>
            <p:blipFill>
              <a:blip r:embed="rId3">
                <a:extLst/>
              </a:blip>
              <a:srcRect l="66702" t="0" r="0" b="0"/>
              <a:stretch>
                <a:fillRect/>
              </a:stretch>
            </p:blipFill>
            <p:spPr>
              <a:xfrm>
                <a:off x="6095684" y="0"/>
                <a:ext cx="5663046" cy="4313630"/>
              </a:xfrm>
              <a:prstGeom prst="rect">
                <a:avLst/>
              </a:prstGeom>
              <a:ln w="12700" cap="flat">
                <a:noFill/>
                <a:miter lim="400000"/>
              </a:ln>
              <a:effectLst/>
            </p:spPr>
          </p:pic>
        </p:grpSp>
        <p:sp>
          <p:nvSpPr>
            <p:cNvPr id="108" name="Shape 108"/>
            <p:cNvSpPr/>
            <p:nvPr/>
          </p:nvSpPr>
          <p:spPr>
            <a:xfrm>
              <a:off x="2078746" y="5091901"/>
              <a:ext cx="7601238" cy="1004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3500"/>
              </a:lvl1pPr>
            </a:lstStyle>
            <a:p>
              <a:pPr lvl="0">
                <a:defRPr sz="1800">
                  <a:solidFill>
                    <a:srgbClr val="000000"/>
                  </a:solidFill>
                </a:defRPr>
              </a:pPr>
              <a:r>
                <a:rPr sz="3500">
                  <a:solidFill>
                    <a:srgbClr val="FFFFFF"/>
                  </a:solidFill>
                </a:rPr>
                <a:t>[Abrams et al., ECCV’12]</a:t>
              </a:r>
            </a:p>
          </p:txBody>
        </p:sp>
      </p:grpSp>
      <p:grpSp>
        <p:nvGrpSpPr>
          <p:cNvPr id="113" name="Group 113"/>
          <p:cNvGrpSpPr/>
          <p:nvPr/>
        </p:nvGrpSpPr>
        <p:grpSpPr>
          <a:xfrm>
            <a:off x="13652183" y="5494450"/>
            <a:ext cx="10116577" cy="5958111"/>
            <a:chOff x="0" y="0"/>
            <a:chExt cx="10116575" cy="5958110"/>
          </a:xfrm>
        </p:grpSpPr>
        <p:pic>
          <p:nvPicPr>
            <p:cNvPr id="110" name="pasted-image.pdf"/>
            <p:cNvPicPr/>
            <p:nvPr/>
          </p:nvPicPr>
          <p:blipFill>
            <a:blip r:embed="rId4">
              <a:extLst/>
            </a:blip>
            <a:stretch>
              <a:fillRect/>
            </a:stretch>
          </p:blipFill>
          <p:spPr>
            <a:xfrm>
              <a:off x="7922047" y="0"/>
              <a:ext cx="2194529" cy="4200130"/>
            </a:xfrm>
            <a:prstGeom prst="rect">
              <a:avLst/>
            </a:prstGeom>
            <a:ln w="12700" cap="flat">
              <a:noFill/>
              <a:miter lim="400000"/>
            </a:ln>
            <a:effectLst/>
          </p:spPr>
        </p:pic>
        <p:pic>
          <p:nvPicPr>
            <p:cNvPr id="111" name="pasted-image.pdf"/>
            <p:cNvPicPr/>
            <p:nvPr/>
          </p:nvPicPr>
          <p:blipFill>
            <a:blip r:embed="rId5">
              <a:extLst/>
            </a:blip>
            <a:srcRect l="0" t="3883" r="0" b="3883"/>
            <a:stretch>
              <a:fillRect/>
            </a:stretch>
          </p:blipFill>
          <p:spPr>
            <a:xfrm>
              <a:off x="0" y="0"/>
              <a:ext cx="7824885" cy="4199956"/>
            </a:xfrm>
            <a:prstGeom prst="rect">
              <a:avLst/>
            </a:prstGeom>
            <a:ln w="12700" cap="flat">
              <a:noFill/>
              <a:miter lim="400000"/>
            </a:ln>
            <a:effectLst/>
          </p:spPr>
        </p:pic>
        <p:sp>
          <p:nvSpPr>
            <p:cNvPr id="112" name="Shape 112"/>
            <p:cNvSpPr/>
            <p:nvPr/>
          </p:nvSpPr>
          <p:spPr>
            <a:xfrm>
              <a:off x="413063" y="4878627"/>
              <a:ext cx="9290449" cy="1079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3500"/>
              </a:lvl1pPr>
            </a:lstStyle>
            <a:p>
              <a:pPr lvl="0">
                <a:defRPr sz="1800">
                  <a:solidFill>
                    <a:srgbClr val="000000"/>
                  </a:solidFill>
                </a:defRPr>
              </a:pPr>
              <a:r>
                <a:rPr sz="3500">
                  <a:solidFill>
                    <a:srgbClr val="FFFFFF"/>
                  </a:solidFill>
                </a:rPr>
                <a:t>[Ackermann et al., CVPR’12]</a:t>
              </a:r>
            </a:p>
          </p:txBody>
        </p:sp>
      </p:gr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104"/>
                                        </p:tgtEl>
                                        <p:attrNameLst>
                                          <p:attrName>style.visibility</p:attrName>
                                        </p:attrNameLst>
                                      </p:cBhvr>
                                      <p:to>
                                        <p:strVal val="visible"/>
                                      </p:to>
                                    </p:set>
                                    <p:animEffect filter="dissolve" transition="in">
                                      <p:cBhvr>
                                        <p:cTn id="7" dur="10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2" fill="hold">
                                  <p:stCondLst>
                                    <p:cond delay="0"/>
                                  </p:stCondLst>
                                  <p:iterate type="el" backwards="0">
                                    <p:tmAbs val="0"/>
                                  </p:iterate>
                                  <p:childTnLst>
                                    <p:set>
                                      <p:cBhvr>
                                        <p:cTn id="11" fill="hold"/>
                                        <p:tgtEl>
                                          <p:spTgt spid="109"/>
                                        </p:tgtEl>
                                        <p:attrNameLst>
                                          <p:attrName>style.visibility</p:attrName>
                                        </p:attrNameLst>
                                      </p:cBhvr>
                                      <p:to>
                                        <p:strVal val="visible"/>
                                      </p:to>
                                    </p:set>
                                    <p:animEffect filter="fade" transition="in">
                                      <p:cBhvr>
                                        <p:cTn id="12" dur="10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3" fill="hold">
                                  <p:stCondLst>
                                    <p:cond delay="0"/>
                                  </p:stCondLst>
                                  <p:iterate type="el" backwards="0">
                                    <p:tmAbs val="0"/>
                                  </p:iterate>
                                  <p:childTnLst>
                                    <p:set>
                                      <p:cBhvr>
                                        <p:cTn id="16" fill="hold"/>
                                        <p:tgtEl>
                                          <p:spTgt spid="113"/>
                                        </p:tgtEl>
                                        <p:attrNameLst>
                                          <p:attrName>style.visibility</p:attrName>
                                        </p:attrNameLst>
                                      </p:cBhvr>
                                      <p:to>
                                        <p:strVal val="visible"/>
                                      </p:to>
                                    </p:set>
                                    <p:animEffect filter="fade" transition="in">
                                      <p:cBhvr>
                                        <p:cTn id="17"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4" grpId="1"/>
      <p:bldP build="whole" bldLvl="1" animBg="1" rev="0" advAuto="0" spid="113" grpId="3"/>
      <p:bldP build="whole" bldLvl="1" animBg="1" rev="0" advAuto="0" spid="109" grpId="2"/>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1" name="confidenceInterval_20141108.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6639683" y="7627942"/>
            <a:ext cx="5715001" cy="5715001"/>
          </a:xfrm>
          <a:prstGeom prst="rect">
            <a:avLst/>
          </a:prstGeom>
        </p:spPr>
      </p:pic>
      <p:sp>
        <p:nvSpPr>
          <p:cNvPr id="672" name="Shape 672"/>
          <p:cNvSpPr/>
          <p:nvPr/>
        </p:nvSpPr>
        <p:spPr>
          <a:xfrm>
            <a:off x="10578834" y="311156"/>
            <a:ext cx="3309671" cy="1764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11/06/2013</a:t>
            </a:r>
            <a:endParaRPr sz="3600">
              <a:solidFill>
                <a:srgbClr val="FFFFFF"/>
              </a:solidFill>
              <a:latin typeface="Helvetica Neue Thin"/>
              <a:ea typeface="Helvetica Neue Thin"/>
              <a:cs typeface="Helvetica Neue Thin"/>
              <a:sym typeface="Helvetica Neue Thin"/>
            </a:endParaRPr>
          </a:p>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mixed</a:t>
            </a:r>
            <a:endParaRPr sz="3600">
              <a:solidFill>
                <a:srgbClr val="FFFFFF"/>
              </a:solidFill>
              <a:latin typeface="Helvetica Neue Thin"/>
              <a:ea typeface="Helvetica Neue Thin"/>
              <a:cs typeface="Helvetica Neue Thin"/>
              <a:sym typeface="Helvetica Neue Thin"/>
            </a:endParaRPr>
          </a:p>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41% sun visibility</a:t>
            </a:r>
          </a:p>
        </p:txBody>
      </p:sp>
      <p:sp>
        <p:nvSpPr>
          <p:cNvPr id="673" name="Shape 673"/>
          <p:cNvSpPr/>
          <p:nvPr/>
        </p:nvSpPr>
        <p:spPr>
          <a:xfrm>
            <a:off x="17842348" y="311156"/>
            <a:ext cx="3309671" cy="1764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11/08/2014</a:t>
            </a:r>
            <a:endParaRPr sz="3600">
              <a:solidFill>
                <a:srgbClr val="FFFFFF"/>
              </a:solidFill>
              <a:latin typeface="Helvetica Neue Thin"/>
              <a:ea typeface="Helvetica Neue Thin"/>
              <a:cs typeface="Helvetica Neue Thin"/>
              <a:sym typeface="Helvetica Neue Thin"/>
            </a:endParaRPr>
          </a:p>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overcast</a:t>
            </a:r>
            <a:endParaRPr sz="3600">
              <a:solidFill>
                <a:srgbClr val="FFFFFF"/>
              </a:solidFill>
              <a:latin typeface="Helvetica Neue Thin"/>
              <a:ea typeface="Helvetica Neue Thin"/>
              <a:cs typeface="Helvetica Neue Thin"/>
              <a:sym typeface="Helvetica Neue Thin"/>
            </a:endParaRPr>
          </a:p>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16% sun visibility</a:t>
            </a:r>
          </a:p>
        </p:txBody>
      </p:sp>
      <p:sp>
        <p:nvSpPr>
          <p:cNvPr id="674" name="Shape 674"/>
          <p:cNvSpPr/>
          <p:nvPr/>
        </p:nvSpPr>
        <p:spPr>
          <a:xfrm>
            <a:off x="2912259" y="311156"/>
            <a:ext cx="3309671" cy="1764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08/24/2013</a:t>
            </a:r>
            <a:endParaRPr sz="3600">
              <a:solidFill>
                <a:srgbClr val="FFFFFF"/>
              </a:solidFill>
              <a:latin typeface="Helvetica Neue Thin"/>
              <a:ea typeface="Helvetica Neue Thin"/>
              <a:cs typeface="Helvetica Neue Thin"/>
              <a:sym typeface="Helvetica Neue Thin"/>
            </a:endParaRPr>
          </a:p>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light clouds</a:t>
            </a:r>
            <a:endParaRPr sz="3600">
              <a:solidFill>
                <a:srgbClr val="FFFFFF"/>
              </a:solidFill>
              <a:latin typeface="Helvetica Neue Thin"/>
              <a:ea typeface="Helvetica Neue Thin"/>
              <a:cs typeface="Helvetica Neue Thin"/>
              <a:sym typeface="Helvetica Neue Thin"/>
            </a:endParaRPr>
          </a:p>
          <a:p>
            <a:pPr lvl="0" defTabSz="800100">
              <a:defRPr sz="1800">
                <a:solidFill>
                  <a:srgbClr val="000000"/>
                </a:solidFill>
              </a:defRPr>
            </a:pPr>
            <a:r>
              <a:rPr sz="3600">
                <a:solidFill>
                  <a:srgbClr val="FFFFFF"/>
                </a:solidFill>
                <a:latin typeface="Helvetica Neue Thin"/>
                <a:ea typeface="Helvetica Neue Thin"/>
                <a:cs typeface="Helvetica Neue Thin"/>
                <a:sym typeface="Helvetica Neue Thin"/>
              </a:rPr>
              <a:t>85% sun visibility</a:t>
            </a:r>
          </a:p>
        </p:txBody>
      </p:sp>
      <p:pic>
        <p:nvPicPr>
          <p:cNvPr id="675" name="confidenceInterval_20131106.mp4"/>
          <p:cNvPicPr/>
          <p:nvPr>
            <a:videoFile r:link="rId6"/>
            <p:extLst>
              <p:ext uri="{DAA4B4D4-6D71-4841-9C94-3DE7FCFB9230}">
                <p14:media xmlns:p14="http://schemas.microsoft.com/office/powerpoint/2010/main" r:embed="rId7"/>
              </p:ext>
            </p:extLst>
          </p:nvPr>
        </p:nvPicPr>
        <p:blipFill>
          <a:blip r:embed="rId8">
            <a:extLst/>
          </a:blip>
          <a:stretch>
            <a:fillRect/>
          </a:stretch>
        </p:blipFill>
        <p:spPr>
          <a:xfrm>
            <a:off x="9333388" y="7627942"/>
            <a:ext cx="5715001" cy="5715001"/>
          </a:xfrm>
          <a:prstGeom prst="rect">
            <a:avLst/>
          </a:prstGeom>
        </p:spPr>
      </p:pic>
      <p:grpSp>
        <p:nvGrpSpPr>
          <p:cNvPr id="678" name="Group 678"/>
          <p:cNvGrpSpPr/>
          <p:nvPr/>
        </p:nvGrpSpPr>
        <p:grpSpPr>
          <a:xfrm>
            <a:off x="9327292" y="12913144"/>
            <a:ext cx="5812755" cy="706346"/>
            <a:chOff x="0" y="0"/>
            <a:chExt cx="5812753" cy="706344"/>
          </a:xfrm>
        </p:grpSpPr>
        <p:sp>
          <p:nvSpPr>
            <p:cNvPr id="676" name="Shape 676"/>
            <p:cNvSpPr/>
            <p:nvPr/>
          </p:nvSpPr>
          <p:spPr>
            <a:xfrm>
              <a:off x="0" y="0"/>
              <a:ext cx="5812754" cy="706345"/>
            </a:xfrm>
            <a:prstGeom prst="roundRect">
              <a:avLst>
                <a:gd name="adj" fmla="val 13473"/>
              </a:avLst>
            </a:prstGeom>
            <a:gradFill flip="none" rotWithShape="1">
              <a:gsLst>
                <a:gs pos="0">
                  <a:srgbClr val="53585F"/>
                </a:gs>
                <a:gs pos="100000">
                  <a:srgbClr val="DCDEE0"/>
                </a:gs>
              </a:gsLst>
              <a:lin ang="5400000" scaled="0"/>
            </a:gradFill>
            <a:ln w="12700" cap="flat">
              <a:noFill/>
              <a:miter lim="400000"/>
            </a:ln>
            <a:effectLst/>
          </p:spPr>
          <p:txBody>
            <a:bodyPr wrap="square" lIns="50800" tIns="50800" rIns="50800" bIns="50800" numCol="1" anchor="ctr">
              <a:noAutofit/>
            </a:bodyPr>
            <a:lstStyle/>
            <a:p>
              <a:pPr lvl="0" defTabSz="800100">
                <a:defRPr sz="4400">
                  <a:latin typeface="Helvetica Neue Light"/>
                  <a:ea typeface="Helvetica Neue Light"/>
                  <a:cs typeface="Helvetica Neue Light"/>
                  <a:sym typeface="Helvetica Neue Light"/>
                </a:defRPr>
              </a:pPr>
            </a:p>
          </p:txBody>
        </p:sp>
        <p:pic>
          <p:nvPicPr>
            <p:cNvPr id="677" name="colorbar.png"/>
            <p:cNvPicPr/>
            <p:nvPr/>
          </p:nvPicPr>
          <p:blipFill>
            <a:blip r:embed="rId9">
              <a:extLst/>
            </a:blip>
            <a:stretch>
              <a:fillRect/>
            </a:stretch>
          </p:blipFill>
          <p:spPr>
            <a:xfrm>
              <a:off x="54919" y="81381"/>
              <a:ext cx="5702915" cy="543582"/>
            </a:xfrm>
            <a:prstGeom prst="rect">
              <a:avLst/>
            </a:prstGeom>
            <a:ln w="12700" cap="flat">
              <a:noFill/>
              <a:miter lim="400000"/>
            </a:ln>
            <a:effectLst/>
          </p:spPr>
        </p:pic>
      </p:grpSp>
      <p:pic>
        <p:nvPicPr>
          <p:cNvPr id="679" name="confidenceInterval_20130824.mp4"/>
          <p:cNvPicPr/>
          <p:nvPr>
            <a:videoFile r:link="rId10"/>
            <p:extLst>
              <p:ext uri="{DAA4B4D4-6D71-4841-9C94-3DE7FCFB9230}">
                <p14:media xmlns:p14="http://schemas.microsoft.com/office/powerpoint/2010/main" r:embed="rId11"/>
              </p:ext>
            </p:extLst>
          </p:nvPr>
        </p:nvPicPr>
        <p:blipFill>
          <a:blip r:embed="rId12">
            <a:extLst/>
          </a:blip>
          <a:stretch>
            <a:fillRect/>
          </a:stretch>
        </p:blipFill>
        <p:spPr>
          <a:xfrm>
            <a:off x="1709594" y="7627942"/>
            <a:ext cx="5715001" cy="5715001"/>
          </a:xfrm>
          <a:prstGeom prst="rect">
            <a:avLst/>
          </a:prstGeom>
        </p:spPr>
      </p:pic>
      <p:pic>
        <p:nvPicPr>
          <p:cNvPr id="680" name="data_20130824.mp4"/>
          <p:cNvPicPr/>
          <p:nvPr>
            <a:videoFile r:link="rId13"/>
            <p:extLst>
              <p:ext uri="{DAA4B4D4-6D71-4841-9C94-3DE7FCFB9230}">
                <p14:media xmlns:p14="http://schemas.microsoft.com/office/powerpoint/2010/main" r:embed="rId14"/>
              </p:ext>
            </p:extLst>
          </p:nvPr>
        </p:nvPicPr>
        <p:blipFill>
          <a:blip r:embed="rId15">
            <a:extLst/>
          </a:blip>
          <a:stretch>
            <a:fillRect/>
          </a:stretch>
        </p:blipFill>
        <p:spPr>
          <a:xfrm>
            <a:off x="2346816" y="2493820"/>
            <a:ext cx="4440556" cy="4445001"/>
          </a:xfrm>
          <a:prstGeom prst="rect">
            <a:avLst/>
          </a:prstGeom>
        </p:spPr>
      </p:pic>
      <p:pic>
        <p:nvPicPr>
          <p:cNvPr id="681" name="data_20131106.mp4"/>
          <p:cNvPicPr/>
          <p:nvPr>
            <a:videoFile r:link="rId16"/>
            <p:extLst>
              <p:ext uri="{DAA4B4D4-6D71-4841-9C94-3DE7FCFB9230}">
                <p14:media xmlns:p14="http://schemas.microsoft.com/office/powerpoint/2010/main" r:embed="rId17"/>
              </p:ext>
            </p:extLst>
          </p:nvPr>
        </p:nvPicPr>
        <p:blipFill>
          <a:blip r:embed="rId18">
            <a:extLst/>
          </a:blip>
          <a:stretch>
            <a:fillRect/>
          </a:stretch>
        </p:blipFill>
        <p:spPr>
          <a:xfrm>
            <a:off x="9971722" y="2493820"/>
            <a:ext cx="4440556" cy="4445001"/>
          </a:xfrm>
          <a:prstGeom prst="rect">
            <a:avLst/>
          </a:prstGeom>
        </p:spPr>
      </p:pic>
      <p:pic>
        <p:nvPicPr>
          <p:cNvPr id="682" name="data_20141108.mp4"/>
          <p:cNvPicPr/>
          <p:nvPr>
            <a:videoFile r:link="rId19"/>
            <p:extLst>
              <p:ext uri="{DAA4B4D4-6D71-4841-9C94-3DE7FCFB9230}">
                <p14:media xmlns:p14="http://schemas.microsoft.com/office/powerpoint/2010/main" r:embed="rId20"/>
              </p:ext>
            </p:extLst>
          </p:nvPr>
        </p:nvPicPr>
        <p:blipFill>
          <a:blip r:embed="rId21">
            <a:extLst/>
          </a:blip>
          <a:stretch>
            <a:fillRect/>
          </a:stretch>
        </p:blipFill>
        <p:spPr>
          <a:xfrm>
            <a:off x="17276905" y="2493820"/>
            <a:ext cx="4440556" cy="4445001"/>
          </a:xfrm>
          <a:prstGeom prst="rect">
            <a:avLst/>
          </a:prstGeom>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0" fill="hold"/>
                                        <p:tgtEl>
                                          <p:spTgt spid="680"/>
                                        </p:tgtEl>
                                      </p:cBhvr>
                                    </p:cmd>
                                  </p:childTnLst>
                                </p:cTn>
                              </p:par>
                            </p:childTnLst>
                          </p:cTn>
                        </p:par>
                        <p:par>
                          <p:cTn id="7" fill="hold">
                            <p:stCondLst>
                              <p:cond delay="0"/>
                            </p:stCondLst>
                            <p:childTnLst>
                              <p:par>
                                <p:cTn id="8" nodeType="afterEffect" presetClass="mediacall" presetSubtype="0" presetID="1" grpId="2" fill="hold">
                                  <p:stCondLst>
                                    <p:cond delay="0"/>
                                  </p:stCondLst>
                                  <p:childTnLst>
                                    <p:cmd type="call" cmd="playFrom(0.0)">
                                      <p:cBhvr>
                                        <p:cTn id="9" dur="0" fill="hold"/>
                                        <p:tgtEl>
                                          <p:spTgt spid="681"/>
                                        </p:tgtEl>
                                      </p:cBhvr>
                                    </p:cmd>
                                  </p:childTnLst>
                                </p:cTn>
                              </p:par>
                            </p:childTnLst>
                          </p:cTn>
                        </p:par>
                        <p:par>
                          <p:cTn id="10" fill="hold">
                            <p:stCondLst>
                              <p:cond delay="0"/>
                            </p:stCondLst>
                            <p:childTnLst>
                              <p:par>
                                <p:cTn id="11" nodeType="afterEffect" presetClass="mediacall" presetSubtype="0" presetID="1" grpId="3" fill="hold">
                                  <p:stCondLst>
                                    <p:cond delay="0"/>
                                  </p:stCondLst>
                                  <p:childTnLst>
                                    <p:cmd type="call" cmd="playFrom(0.0)">
                                      <p:cBhvr>
                                        <p:cTn id="12" dur="0" fill="hold"/>
                                        <p:tgtEl>
                                          <p:spTgt spid="682"/>
                                        </p:tgtEl>
                                      </p:cBhvr>
                                    </p:cmd>
                                  </p:childTnLst>
                                </p:cTn>
                              </p:par>
                            </p:childTnLst>
                          </p:cTn>
                        </p:par>
                        <p:par>
                          <p:cTn id="13" fill="hold">
                            <p:stCondLst>
                              <p:cond delay="0"/>
                            </p:stCondLst>
                            <p:childTnLst>
                              <p:par>
                                <p:cTn id="14" nodeType="afterEffect" presetClass="mediacall" presetSubtype="0" presetID="1" grpId="4" fill="hold">
                                  <p:stCondLst>
                                    <p:cond delay="0"/>
                                  </p:stCondLst>
                                  <p:childTnLst>
                                    <p:cmd type="call" cmd="playFrom(0.0)">
                                      <p:cBhvr>
                                        <p:cTn id="15" dur="0" fill="hold"/>
                                        <p:tgtEl>
                                          <p:spTgt spid="675"/>
                                        </p:tgtEl>
                                      </p:cBhvr>
                                    </p:cmd>
                                  </p:childTnLst>
                                </p:cTn>
                              </p:par>
                            </p:childTnLst>
                          </p:cTn>
                        </p:par>
                        <p:par>
                          <p:cTn id="16" fill="hold">
                            <p:stCondLst>
                              <p:cond delay="0"/>
                            </p:stCondLst>
                            <p:childTnLst>
                              <p:par>
                                <p:cTn id="17" nodeType="afterEffect" presetClass="mediacall" presetSubtype="0" presetID="1" grpId="5" fill="hold">
                                  <p:stCondLst>
                                    <p:cond delay="0"/>
                                  </p:stCondLst>
                                  <p:childTnLst>
                                    <p:cmd type="call" cmd="playFrom(0.0)">
                                      <p:cBhvr>
                                        <p:cTn id="18" dur="0" fill="hold"/>
                                        <p:tgtEl>
                                          <p:spTgt spid="671"/>
                                        </p:tgtEl>
                                      </p:cBhvr>
                                    </p:cmd>
                                  </p:childTnLst>
                                </p:cTn>
                              </p:par>
                            </p:childTnLst>
                          </p:cTn>
                        </p:par>
                        <p:par>
                          <p:cTn id="19" fill="hold">
                            <p:stCondLst>
                              <p:cond delay="0"/>
                            </p:stCondLst>
                            <p:childTnLst>
                              <p:par>
                                <p:cTn id="20" nodeType="afterEffect" presetClass="mediacall" presetSubtype="0" presetID="1" grpId="6" fill="hold">
                                  <p:stCondLst>
                                    <p:cond delay="0"/>
                                  </p:stCondLst>
                                  <p:childTnLst>
                                    <p:cmd type="call" cmd="playFrom(0.0)">
                                      <p:cBhvr>
                                        <p:cTn id="21" dur="0" fill="hold"/>
                                        <p:tgtEl>
                                          <p:spTgt spid="67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22" fill="hold" display="0">
                  <p:stCondLst>
                    <p:cond delay="indefinite"/>
                  </p:stCondLst>
                </p:cTn>
                <p:tgtEl>
                  <p:spTgt spid="679"/>
                </p:tgtEl>
              </p:cMediaNode>
            </p:video>
            <p:video fullScrn="0">
              <p:cMediaNode mute="0" showWhenStopped="1" numSld="1" vol="100000">
                <p:cTn id="23" fill="hold" display="0">
                  <p:stCondLst>
                    <p:cond delay="indefinite"/>
                  </p:stCondLst>
                </p:cTn>
                <p:tgtEl>
                  <p:spTgt spid="680"/>
                </p:tgtEl>
              </p:cMediaNode>
            </p:video>
            <p:video fullScrn="0">
              <p:cMediaNode mute="0" showWhenStopped="1" numSld="1" vol="100000">
                <p:cTn id="24" fill="hold" display="0">
                  <p:stCondLst>
                    <p:cond delay="indefinite"/>
                  </p:stCondLst>
                </p:cTn>
                <p:tgtEl>
                  <p:spTgt spid="671"/>
                </p:tgtEl>
              </p:cMediaNode>
            </p:video>
            <p:video fullScrn="0">
              <p:cMediaNode mute="0" showWhenStopped="1" numSld="1" vol="100000">
                <p:cTn id="25" fill="hold" display="0">
                  <p:stCondLst>
                    <p:cond delay="indefinite"/>
                  </p:stCondLst>
                </p:cTn>
                <p:tgtEl>
                  <p:spTgt spid="675"/>
                </p:tgtEl>
              </p:cMediaNode>
            </p:video>
            <p:video fullScrn="0">
              <p:cMediaNode mute="0" showWhenStopped="1" numSld="1" vol="100000">
                <p:cTn id="26" fill="hold" display="0">
                  <p:stCondLst>
                    <p:cond delay="indefinite"/>
                  </p:stCondLst>
                </p:cTn>
                <p:tgtEl>
                  <p:spTgt spid="681"/>
                </p:tgtEl>
              </p:cMediaNode>
            </p:video>
            <p:video fullScrn="0">
              <p:cMediaNode mute="0" showWhenStopped="1" numSld="1" vol="100000">
                <p:cTn id="27" fill="hold" display="0">
                  <p:stCondLst>
                    <p:cond delay="indefinite"/>
                  </p:stCondLst>
                </p:cTn>
                <p:tgtEl>
                  <p:spTgt spid="68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6" name="Shape 686"/>
          <p:cNvSpPr/>
          <p:nvPr>
            <p:ph type="title"/>
          </p:nvPr>
        </p:nvSpPr>
        <p:spPr>
          <a:prstGeom prst="rect">
            <a:avLst/>
          </a:prstGeom>
        </p:spPr>
        <p:txBody>
          <a:bodyPr/>
          <a:lstStyle/>
          <a:p>
            <a:pPr lvl="0">
              <a:defRPr sz="1800">
                <a:solidFill>
                  <a:srgbClr val="000000"/>
                </a:solidFill>
              </a:defRPr>
            </a:pPr>
            <a:r>
              <a:rPr sz="11200">
                <a:solidFill>
                  <a:srgbClr val="FFFFFF"/>
                </a:solidFill>
              </a:rPr>
              <a:t>How?</a:t>
            </a:r>
          </a:p>
        </p:txBody>
      </p:sp>
      <p:sp>
        <p:nvSpPr>
          <p:cNvPr id="687" name="Shape 687"/>
          <p:cNvSpPr/>
          <p:nvPr>
            <p:ph type="body" idx="1"/>
          </p:nvPr>
        </p:nvSpPr>
        <p:spPr>
          <a:xfrm>
            <a:off x="3224663" y="3643312"/>
            <a:ext cx="17934674" cy="8840392"/>
          </a:xfrm>
          <a:prstGeom prst="rect">
            <a:avLst/>
          </a:prstGeom>
        </p:spPr>
        <p:txBody>
          <a:bodyPr/>
          <a:lstStyle/>
          <a:p>
            <a:pPr lvl="0">
              <a:defRPr sz="1800">
                <a:solidFill>
                  <a:srgbClr val="000000"/>
                </a:solidFill>
              </a:defRPr>
            </a:pPr>
            <a:r>
              <a:rPr sz="5200">
                <a:solidFill>
                  <a:srgbClr val="FFFFFF"/>
                </a:solidFill>
              </a:rPr>
              <a:t>Online database: </a:t>
            </a:r>
            <a:r>
              <a:rPr sz="5200" u="sng">
                <a:solidFill>
                  <a:srgbClr val="FFFFFF"/>
                </a:solidFill>
                <a:hlinkClick r:id="rId2" invalidUrl="" action="" tgtFrame="" tooltip="" history="1" highlightClick="0" endSnd="0"/>
              </a:rPr>
              <a:t>hdrdb.com</a:t>
            </a:r>
          </a:p>
        </p:txBody>
      </p:sp>
      <p:grpSp>
        <p:nvGrpSpPr>
          <p:cNvPr id="695" name="Group 695"/>
          <p:cNvGrpSpPr/>
          <p:nvPr/>
        </p:nvGrpSpPr>
        <p:grpSpPr>
          <a:xfrm>
            <a:off x="5309246" y="2688855"/>
            <a:ext cx="13359251" cy="4496109"/>
            <a:chOff x="0" y="0"/>
            <a:chExt cx="13359250" cy="4496107"/>
          </a:xfrm>
        </p:grpSpPr>
        <p:sp>
          <p:nvSpPr>
            <p:cNvPr id="688" name="Shape 688"/>
            <p:cNvSpPr/>
            <p:nvPr/>
          </p:nvSpPr>
          <p:spPr>
            <a:xfrm>
              <a:off x="0" y="1131903"/>
              <a:ext cx="2484756" cy="1666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pixel</a:t>
              </a:r>
              <a:endParaRPr sz="5000">
                <a:solidFill>
                  <a:srgbClr val="FFFFFF"/>
                </a:solidFill>
              </a:endParaRPr>
            </a:p>
            <a:p>
              <a:pPr lvl="0">
                <a:defRPr sz="1800">
                  <a:solidFill>
                    <a:srgbClr val="000000"/>
                  </a:solidFill>
                </a:defRPr>
              </a:pPr>
              <a:r>
                <a:rPr sz="5000">
                  <a:solidFill>
                    <a:srgbClr val="FFFFFF"/>
                  </a:solidFill>
                </a:rPr>
                <a:t>intensity</a:t>
              </a:r>
            </a:p>
          </p:txBody>
        </p:sp>
        <p:sp>
          <p:nvSpPr>
            <p:cNvPr id="689" name="Shape 689"/>
            <p:cNvSpPr/>
            <p:nvPr/>
          </p:nvSpPr>
          <p:spPr>
            <a:xfrm>
              <a:off x="5861074" y="0"/>
              <a:ext cx="2614296" cy="16668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light</a:t>
              </a:r>
              <a:endParaRPr sz="5000">
                <a:solidFill>
                  <a:srgbClr val="FFFFFF"/>
                </a:solidFill>
              </a:endParaRPr>
            </a:p>
            <a:p>
              <a:pPr lvl="0">
                <a:defRPr sz="1800">
                  <a:solidFill>
                    <a:srgbClr val="000000"/>
                  </a:solidFill>
                </a:defRPr>
              </a:pPr>
              <a:r>
                <a:rPr sz="5000">
                  <a:solidFill>
                    <a:srgbClr val="FFFFFF"/>
                  </a:solidFill>
                </a:rPr>
                <a:t>direction</a:t>
              </a:r>
            </a:p>
          </p:txBody>
        </p:sp>
        <p:sp>
          <p:nvSpPr>
            <p:cNvPr id="690" name="Shape 690"/>
            <p:cNvSpPr/>
            <p:nvPr/>
          </p:nvSpPr>
          <p:spPr>
            <a:xfrm>
              <a:off x="10897990" y="750902"/>
              <a:ext cx="2461261" cy="2428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lvl="0">
                <a:defRPr sz="1800">
                  <a:solidFill>
                    <a:srgbClr val="000000"/>
                  </a:solidFill>
                </a:defRPr>
              </a:pPr>
              <a:r>
                <a:rPr sz="5000">
                  <a:solidFill>
                    <a:srgbClr val="FFFFFF"/>
                  </a:solidFill>
                </a:rPr>
                <a:t>scaled</a:t>
              </a:r>
              <a:endParaRPr sz="5000">
                <a:solidFill>
                  <a:srgbClr val="FFFFFF"/>
                </a:solidFill>
              </a:endParaRPr>
            </a:p>
            <a:p>
              <a:pPr lvl="0">
                <a:defRPr sz="1800">
                  <a:solidFill>
                    <a:srgbClr val="000000"/>
                  </a:solidFill>
                </a:defRPr>
              </a:pPr>
              <a:r>
                <a:rPr sz="5000">
                  <a:solidFill>
                    <a:srgbClr val="FFFFFF"/>
                  </a:solidFill>
                </a:rPr>
                <a:t>surface</a:t>
              </a:r>
              <a:endParaRPr sz="5000">
                <a:solidFill>
                  <a:srgbClr val="FFFFFF"/>
                </a:solidFill>
              </a:endParaRPr>
            </a:p>
            <a:p>
              <a:pPr lvl="0">
                <a:defRPr sz="1800">
                  <a:solidFill>
                    <a:srgbClr val="000000"/>
                  </a:solidFill>
                </a:defRPr>
              </a:pPr>
              <a:r>
                <a:rPr sz="5000">
                  <a:solidFill>
                    <a:srgbClr val="FFFFFF"/>
                  </a:solidFill>
                </a:rPr>
                <a:t>normal</a:t>
              </a:r>
            </a:p>
          </p:txBody>
        </p:sp>
        <p:sp>
          <p:nvSpPr>
            <p:cNvPr id="691" name="Shape 691"/>
            <p:cNvSpPr/>
            <p:nvPr/>
          </p:nvSpPr>
          <p:spPr>
            <a:xfrm>
              <a:off x="2652195" y="2872781"/>
              <a:ext cx="2204491" cy="768236"/>
            </a:xfrm>
            <a:prstGeom prst="line">
              <a:avLst/>
            </a:prstGeom>
            <a:noFill/>
            <a:ln w="114300" cap="flat">
              <a:solidFill>
                <a:srgbClr val="FFFFFF"/>
              </a:solidFill>
              <a:prstDash val="solid"/>
              <a:miter lim="400000"/>
              <a:tailEnd type="triangle" w="med" len="med"/>
            </a:ln>
            <a:effectLst/>
          </p:spPr>
          <p:txBody>
            <a:bodyPr wrap="square" lIns="0" tIns="0" rIns="0" bIns="0" numCol="1" anchor="ctr">
              <a:noAutofit/>
            </a:bodyPr>
            <a:lstStyle/>
            <a:p>
              <a:pPr lvl="0">
                <a:defRPr sz="3600"/>
              </a:pPr>
            </a:p>
          </p:txBody>
        </p:sp>
        <p:sp>
          <p:nvSpPr>
            <p:cNvPr id="692" name="Shape 692"/>
            <p:cNvSpPr/>
            <p:nvPr/>
          </p:nvSpPr>
          <p:spPr>
            <a:xfrm>
              <a:off x="7342609" y="1849813"/>
              <a:ext cx="137922" cy="1052631"/>
            </a:xfrm>
            <a:prstGeom prst="line">
              <a:avLst/>
            </a:prstGeom>
            <a:noFill/>
            <a:ln w="114300" cap="flat">
              <a:solidFill>
                <a:srgbClr val="FFFFFF"/>
              </a:solidFill>
              <a:prstDash val="solid"/>
              <a:miter lim="400000"/>
              <a:tailEnd type="triangle" w="med" len="med"/>
            </a:ln>
            <a:effectLst/>
          </p:spPr>
          <p:txBody>
            <a:bodyPr wrap="square" lIns="0" tIns="0" rIns="0" bIns="0" numCol="1" anchor="ctr">
              <a:noAutofit/>
            </a:bodyPr>
            <a:lstStyle/>
            <a:p>
              <a:pPr lvl="0">
                <a:defRPr sz="3600"/>
              </a:pPr>
            </a:p>
          </p:txBody>
        </p:sp>
        <p:sp>
          <p:nvSpPr>
            <p:cNvPr id="693" name="Shape 693"/>
            <p:cNvSpPr/>
            <p:nvPr/>
          </p:nvSpPr>
          <p:spPr>
            <a:xfrm flipH="1">
              <a:off x="9371967" y="2282208"/>
              <a:ext cx="1398273" cy="1358809"/>
            </a:xfrm>
            <a:prstGeom prst="line">
              <a:avLst/>
            </a:prstGeom>
            <a:noFill/>
            <a:ln w="114300" cap="flat">
              <a:solidFill>
                <a:srgbClr val="FFFFFF"/>
              </a:solidFill>
              <a:prstDash val="solid"/>
              <a:miter lim="400000"/>
              <a:tailEnd type="triangle" w="med" len="med"/>
            </a:ln>
            <a:effectLst/>
          </p:spPr>
          <p:txBody>
            <a:bodyPr wrap="square" lIns="0" tIns="0" rIns="0" bIns="0" numCol="1" anchor="ctr">
              <a:noAutofit/>
            </a:bodyPr>
            <a:lstStyle/>
            <a:p>
              <a:pPr lvl="0">
                <a:defRPr sz="3600"/>
              </a:pPr>
            </a:p>
          </p:txBody>
        </p:sp>
        <p:pic>
          <p:nvPicPr>
            <p:cNvPr id="694" name="pasted-image.pdf"/>
            <p:cNvPicPr/>
            <p:nvPr/>
          </p:nvPicPr>
          <p:blipFill>
            <a:blip r:embed="rId3">
              <a:extLst/>
            </a:blip>
            <a:stretch>
              <a:fillRect/>
            </a:stretch>
          </p:blipFill>
          <p:spPr>
            <a:xfrm>
              <a:off x="5243589" y="3077957"/>
              <a:ext cx="3849265" cy="1418151"/>
            </a:xfrm>
            <a:prstGeom prst="rect">
              <a:avLst/>
            </a:prstGeom>
            <a:ln w="12700" cap="flat">
              <a:noFill/>
              <a:miter lim="400000"/>
            </a:ln>
            <a:effectLst/>
          </p:spPr>
        </p:pic>
      </p:grpSp>
    </p:spTree>
  </p:cSld>
  <p:clrMapOvr>
    <a:masterClrMapping/>
  </p:clrMapOvr>
  <p:transition spd="fast" advClick="1">
    <p:dissolve/>
  </p:transition>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7" name="Shape 697"/>
          <p:cNvSpPr/>
          <p:nvPr>
            <p:ph type="title"/>
          </p:nvPr>
        </p:nvSpPr>
        <p:spPr>
          <a:prstGeom prst="rect">
            <a:avLst/>
          </a:prstGeom>
        </p:spPr>
        <p:txBody>
          <a:bodyPr/>
          <a:lstStyle/>
          <a:p>
            <a:pPr lvl="0">
              <a:defRPr sz="1800">
                <a:solidFill>
                  <a:srgbClr val="000000"/>
                </a:solidFill>
              </a:defRPr>
            </a:pPr>
            <a:r>
              <a:rPr sz="11200">
                <a:solidFill>
                  <a:srgbClr val="FFFFFF"/>
                </a:solidFill>
              </a:rPr>
              <a:t>Mean Light Vector shifts</a:t>
            </a:r>
          </a:p>
        </p:txBody>
      </p:sp>
      <p:pic>
        <p:nvPicPr>
          <p:cNvPr id="698" name="Capture d’écran 2015-10-11 à 20.10.40.png"/>
          <p:cNvPicPr/>
          <p:nvPr/>
        </p:nvPicPr>
        <p:blipFill>
          <a:blip r:embed="rId2">
            <a:extLst/>
          </a:blip>
          <a:srcRect l="11635" t="33461" r="0" b="33461"/>
          <a:stretch>
            <a:fillRect/>
          </a:stretch>
        </p:blipFill>
        <p:spPr>
          <a:xfrm>
            <a:off x="8610670" y="6151364"/>
            <a:ext cx="7162660" cy="3521383"/>
          </a:xfrm>
          <a:prstGeom prst="rect">
            <a:avLst/>
          </a:prstGeom>
          <a:ln w="12700">
            <a:miter lim="400000"/>
          </a:ln>
        </p:spPr>
      </p:pic>
      <p:pic>
        <p:nvPicPr>
          <p:cNvPr id="699" name="Capture d’écran 2015-10-11 à 20.10.40.png"/>
          <p:cNvPicPr/>
          <p:nvPr/>
        </p:nvPicPr>
        <p:blipFill>
          <a:blip r:embed="rId2">
            <a:extLst/>
          </a:blip>
          <a:srcRect l="11635" t="66842" r="0" b="65"/>
          <a:stretch>
            <a:fillRect/>
          </a:stretch>
        </p:blipFill>
        <p:spPr>
          <a:xfrm>
            <a:off x="16400825" y="6159698"/>
            <a:ext cx="7162660" cy="3522943"/>
          </a:xfrm>
          <a:prstGeom prst="rect">
            <a:avLst/>
          </a:prstGeom>
          <a:ln w="12700">
            <a:miter lim="400000"/>
          </a:ln>
        </p:spPr>
      </p:pic>
      <p:sp>
        <p:nvSpPr>
          <p:cNvPr id="700" name="Shape 700"/>
          <p:cNvSpPr/>
          <p:nvPr/>
        </p:nvSpPr>
        <p:spPr>
          <a:xfrm>
            <a:off x="10819130" y="4674417"/>
            <a:ext cx="272034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Overcast</a:t>
            </a:r>
          </a:p>
        </p:txBody>
      </p:sp>
      <p:sp>
        <p:nvSpPr>
          <p:cNvPr id="701" name="Shape 701"/>
          <p:cNvSpPr/>
          <p:nvPr/>
        </p:nvSpPr>
        <p:spPr>
          <a:xfrm>
            <a:off x="18225340" y="4674417"/>
            <a:ext cx="383667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5000">
                <a:solidFill>
                  <a:srgbClr val="FFFFFF"/>
                </a:solidFill>
              </a:rPr>
              <a:t>Partly cloudy</a:t>
            </a:r>
          </a:p>
        </p:txBody>
      </p:sp>
      <p:pic>
        <p:nvPicPr>
          <p:cNvPr id="702" name="Capture d’écran 2015-10-11 à 20.10.40.png"/>
          <p:cNvPicPr/>
          <p:nvPr/>
        </p:nvPicPr>
        <p:blipFill>
          <a:blip r:embed="rId2">
            <a:extLst/>
          </a:blip>
          <a:srcRect l="11635" t="0" r="0" b="67080"/>
          <a:stretch>
            <a:fillRect/>
          </a:stretch>
        </p:blipFill>
        <p:spPr>
          <a:xfrm>
            <a:off x="-57770" y="5944790"/>
            <a:ext cx="8041211" cy="3934472"/>
          </a:xfrm>
          <a:prstGeom prst="rect">
            <a:avLst/>
          </a:prstGeom>
          <a:ln w="12700">
            <a:miter lim="400000"/>
          </a:ln>
        </p:spPr>
      </p:pic>
    </p:spTree>
  </p:cSld>
  <p:clrMapOvr>
    <a:masterClrMapping/>
  </p:clrMapOvr>
  <p:transition spd="fast" advClick="1">
    <p:dissolve/>
  </p:transition>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4" name="Shape 704"/>
          <p:cNvSpPr/>
          <p:nvPr>
            <p:ph type="title"/>
          </p:nvPr>
        </p:nvSpPr>
        <p:spPr>
          <a:prstGeom prst="rect">
            <a:avLst/>
          </a:prstGeom>
        </p:spPr>
        <p:txBody>
          <a:bodyPr/>
          <a:lstStyle/>
          <a:p>
            <a:pPr lvl="0">
              <a:defRPr sz="1800">
                <a:solidFill>
                  <a:srgbClr val="000000"/>
                </a:solidFill>
              </a:defRPr>
            </a:pPr>
            <a:r>
              <a:rPr sz="8000">
                <a:solidFill>
                  <a:srgbClr val="FFFFFF"/>
                </a:solidFill>
              </a:rPr>
              <a:t>Photometric Stereo in the lab</a:t>
            </a:r>
          </a:p>
        </p:txBody>
      </p:sp>
      <p:pic>
        <p:nvPicPr>
          <p:cNvPr id="705" name="pasted-image.tif"/>
          <p:cNvPicPr/>
          <p:nvPr/>
        </p:nvPicPr>
        <p:blipFill>
          <a:blip r:embed="rId3">
            <a:extLst/>
          </a:blip>
          <a:stretch>
            <a:fillRect/>
          </a:stretch>
        </p:blipFill>
        <p:spPr>
          <a:xfrm>
            <a:off x="10353407" y="5380792"/>
            <a:ext cx="5680505" cy="5680505"/>
          </a:xfrm>
          <a:prstGeom prst="rect">
            <a:avLst/>
          </a:prstGeom>
          <a:ln w="12700">
            <a:miter lim="400000"/>
          </a:ln>
        </p:spPr>
      </p:pic>
      <p:sp>
        <p:nvSpPr>
          <p:cNvPr id="706" name="Shape 706"/>
          <p:cNvSpPr/>
          <p:nvPr/>
        </p:nvSpPr>
        <p:spPr>
          <a:xfrm>
            <a:off x="9847122" y="4306463"/>
            <a:ext cx="7014045" cy="1463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4300">
                <a:solidFill>
                  <a:srgbClr val="FFFFFF"/>
                </a:solidFill>
              </a:rPr>
              <a:t>Non-parametric,</a:t>
            </a:r>
            <a:endParaRPr sz="4300">
              <a:solidFill>
                <a:srgbClr val="FFFFFF"/>
              </a:solidFill>
            </a:endParaRPr>
          </a:p>
          <a:p>
            <a:pPr lvl="0">
              <a:defRPr sz="1800">
                <a:solidFill>
                  <a:srgbClr val="000000"/>
                </a:solidFill>
              </a:defRPr>
            </a:pPr>
            <a:r>
              <a:rPr sz="4300">
                <a:solidFill>
                  <a:srgbClr val="FFFFFF"/>
                </a:solidFill>
              </a:rPr>
              <a:t>spatially-varying reflectance</a:t>
            </a:r>
          </a:p>
        </p:txBody>
      </p:sp>
      <p:sp>
        <p:nvSpPr>
          <p:cNvPr id="707" name="Shape 707"/>
          <p:cNvSpPr/>
          <p:nvPr/>
        </p:nvSpPr>
        <p:spPr>
          <a:xfrm>
            <a:off x="10187684" y="10644611"/>
            <a:ext cx="6011952"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300"/>
            </a:lvl1pPr>
          </a:lstStyle>
          <a:p>
            <a:pPr lvl="0">
              <a:defRPr sz="1800">
                <a:solidFill>
                  <a:srgbClr val="000000"/>
                </a:solidFill>
              </a:defRPr>
            </a:pPr>
            <a:r>
              <a:rPr sz="4300">
                <a:solidFill>
                  <a:srgbClr val="FFFFFF"/>
                </a:solidFill>
              </a:rPr>
              <a:t>[Alldrin et al., CVPR ’08]</a:t>
            </a:r>
          </a:p>
        </p:txBody>
      </p:sp>
      <p:pic>
        <p:nvPicPr>
          <p:cNvPr id="708" name="pasted-image.pdf"/>
          <p:cNvPicPr/>
          <p:nvPr/>
        </p:nvPicPr>
        <p:blipFill>
          <a:blip r:embed="rId4">
            <a:extLst/>
          </a:blip>
          <a:stretch>
            <a:fillRect/>
          </a:stretch>
        </p:blipFill>
        <p:spPr>
          <a:xfrm>
            <a:off x="1013264" y="6742059"/>
            <a:ext cx="7785314" cy="2957973"/>
          </a:xfrm>
          <a:prstGeom prst="rect">
            <a:avLst/>
          </a:prstGeom>
          <a:ln w="12700">
            <a:miter lim="400000"/>
          </a:ln>
        </p:spPr>
      </p:pic>
      <p:sp>
        <p:nvSpPr>
          <p:cNvPr id="709" name="Shape 709"/>
          <p:cNvSpPr/>
          <p:nvPr/>
        </p:nvSpPr>
        <p:spPr>
          <a:xfrm>
            <a:off x="1596040" y="4306463"/>
            <a:ext cx="6619762" cy="1463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4300">
                <a:solidFill>
                  <a:srgbClr val="FFFFFF"/>
                </a:solidFill>
              </a:rPr>
              <a:t>Unknown, smooth lighting</a:t>
            </a:r>
            <a:endParaRPr sz="4300">
              <a:solidFill>
                <a:srgbClr val="FFFFFF"/>
              </a:solidFill>
            </a:endParaRPr>
          </a:p>
          <a:p>
            <a:pPr lvl="0">
              <a:defRPr sz="1800">
                <a:solidFill>
                  <a:srgbClr val="000000"/>
                </a:solidFill>
              </a:defRPr>
            </a:pPr>
            <a:r>
              <a:rPr sz="4300">
                <a:solidFill>
                  <a:srgbClr val="FFFFFF"/>
                </a:solidFill>
              </a:rPr>
              <a:t>(Spherical Harmonics)</a:t>
            </a:r>
          </a:p>
        </p:txBody>
      </p:sp>
      <p:sp>
        <p:nvSpPr>
          <p:cNvPr id="710" name="Shape 710"/>
          <p:cNvSpPr/>
          <p:nvPr/>
        </p:nvSpPr>
        <p:spPr>
          <a:xfrm>
            <a:off x="2197983" y="10644611"/>
            <a:ext cx="5435816"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300"/>
            </a:lvl1pPr>
          </a:lstStyle>
          <a:p>
            <a:pPr lvl="0">
              <a:defRPr sz="1800">
                <a:solidFill>
                  <a:srgbClr val="000000"/>
                </a:solidFill>
              </a:defRPr>
            </a:pPr>
            <a:r>
              <a:rPr sz="4300">
                <a:solidFill>
                  <a:srgbClr val="FFFFFF"/>
                </a:solidFill>
              </a:rPr>
              <a:t>[Basri et al., IJCV ’07]</a:t>
            </a:r>
          </a:p>
        </p:txBody>
      </p:sp>
      <p:pic>
        <p:nvPicPr>
          <p:cNvPr id="711" name="pasted-image.pdf"/>
          <p:cNvPicPr/>
          <p:nvPr/>
        </p:nvPicPr>
        <p:blipFill>
          <a:blip r:embed="rId5">
            <a:extLst/>
          </a:blip>
          <a:stretch>
            <a:fillRect/>
          </a:stretch>
        </p:blipFill>
        <p:spPr>
          <a:xfrm>
            <a:off x="17588741" y="6522273"/>
            <a:ext cx="5758215" cy="3397544"/>
          </a:xfrm>
          <a:prstGeom prst="rect">
            <a:avLst/>
          </a:prstGeom>
          <a:ln w="12700">
            <a:miter lim="400000"/>
          </a:ln>
        </p:spPr>
      </p:pic>
      <p:sp>
        <p:nvSpPr>
          <p:cNvPr id="712" name="Shape 712"/>
          <p:cNvSpPr/>
          <p:nvPr/>
        </p:nvSpPr>
        <p:spPr>
          <a:xfrm>
            <a:off x="17507199" y="4306463"/>
            <a:ext cx="5921299" cy="1463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4300">
                <a:solidFill>
                  <a:srgbClr val="FFFFFF"/>
                </a:solidFill>
              </a:rPr>
              <a:t>Robust estimation of </a:t>
            </a:r>
            <a:endParaRPr sz="4300">
              <a:solidFill>
                <a:srgbClr val="FFFFFF"/>
              </a:solidFill>
            </a:endParaRPr>
          </a:p>
          <a:p>
            <a:pPr lvl="0">
              <a:defRPr sz="1800">
                <a:solidFill>
                  <a:srgbClr val="000000"/>
                </a:solidFill>
              </a:defRPr>
            </a:pPr>
            <a:r>
              <a:rPr sz="4300">
                <a:solidFill>
                  <a:srgbClr val="FFFFFF"/>
                </a:solidFill>
              </a:rPr>
              <a:t>complex BRDF models </a:t>
            </a:r>
          </a:p>
        </p:txBody>
      </p:sp>
      <p:sp>
        <p:nvSpPr>
          <p:cNvPr id="713" name="Shape 713"/>
          <p:cNvSpPr/>
          <p:nvPr/>
        </p:nvSpPr>
        <p:spPr>
          <a:xfrm>
            <a:off x="17339819" y="10644611"/>
            <a:ext cx="6256059"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300"/>
            </a:lvl1pPr>
          </a:lstStyle>
          <a:p>
            <a:pPr lvl="0">
              <a:defRPr sz="1800">
                <a:solidFill>
                  <a:srgbClr val="000000"/>
                </a:solidFill>
              </a:defRPr>
            </a:pPr>
            <a:r>
              <a:rPr sz="4300">
                <a:solidFill>
                  <a:srgbClr val="FFFFFF"/>
                </a:solidFill>
              </a:rPr>
              <a:t>[Ikehata et al., CVPR ’12]</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709"/>
                                        </p:tgtEl>
                                        <p:attrNameLst>
                                          <p:attrName>style.visibility</p:attrName>
                                        </p:attrNameLst>
                                      </p:cBhvr>
                                      <p:to>
                                        <p:strVal val="visible"/>
                                      </p:to>
                                    </p:set>
                                    <p:animEffect filter="dissolve" transition="in">
                                      <p:cBhvr>
                                        <p:cTn id="7" dur="500"/>
                                        <p:tgtEl>
                                          <p:spTgt spid="709"/>
                                        </p:tgtEl>
                                      </p:cBhvr>
                                    </p:animEffect>
                                  </p:childTnLst>
                                </p:cTn>
                              </p:par>
                            </p:childTnLst>
                          </p:cTn>
                        </p:par>
                        <p:par>
                          <p:cTn id="8" fill="hold">
                            <p:stCondLst>
                              <p:cond delay="500"/>
                            </p:stCondLst>
                            <p:childTnLst>
                              <p:par>
                                <p:cTn id="9" nodeType="afterEffect" presetClass="entr" presetSubtype="0" presetID="10" grpId="2" fill="hold">
                                  <p:stCondLst>
                                    <p:cond delay="0"/>
                                  </p:stCondLst>
                                  <p:iterate type="el" backwards="0">
                                    <p:tmAbs val="0"/>
                                  </p:iterate>
                                  <p:childTnLst>
                                    <p:set>
                                      <p:cBhvr>
                                        <p:cTn id="10" fill="hold"/>
                                        <p:tgtEl>
                                          <p:spTgt spid="708"/>
                                        </p:tgtEl>
                                        <p:attrNameLst>
                                          <p:attrName>style.visibility</p:attrName>
                                        </p:attrNameLst>
                                      </p:cBhvr>
                                      <p:to>
                                        <p:strVal val="visible"/>
                                      </p:to>
                                    </p:set>
                                    <p:animEffect filter="fade" transition="in">
                                      <p:cBhvr>
                                        <p:cTn id="11" dur="500"/>
                                        <p:tgtEl>
                                          <p:spTgt spid="708"/>
                                        </p:tgtEl>
                                      </p:cBhvr>
                                    </p:animEffect>
                                  </p:childTnLst>
                                </p:cTn>
                              </p:par>
                            </p:childTnLst>
                          </p:cTn>
                        </p:par>
                        <p:par>
                          <p:cTn id="12" fill="hold">
                            <p:stCondLst>
                              <p:cond delay="1000"/>
                            </p:stCondLst>
                            <p:childTnLst>
                              <p:par>
                                <p:cTn id="13" nodeType="afterEffect" presetClass="entr" presetSubtype="0" presetID="9" grpId="3" fill="hold">
                                  <p:stCondLst>
                                    <p:cond delay="0"/>
                                  </p:stCondLst>
                                  <p:iterate type="el" backwards="0">
                                    <p:tmAbs val="0"/>
                                  </p:iterate>
                                  <p:childTnLst>
                                    <p:set>
                                      <p:cBhvr>
                                        <p:cTn id="14" fill="hold"/>
                                        <p:tgtEl>
                                          <p:spTgt spid="710"/>
                                        </p:tgtEl>
                                        <p:attrNameLst>
                                          <p:attrName>style.visibility</p:attrName>
                                        </p:attrNameLst>
                                      </p:cBhvr>
                                      <p:to>
                                        <p:strVal val="visible"/>
                                      </p:to>
                                    </p:set>
                                    <p:animEffect filter="dissolve" transition="in">
                                      <p:cBhvr>
                                        <p:cTn id="15" dur="500"/>
                                        <p:tgtEl>
                                          <p:spTgt spid="710"/>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4" fill="hold">
                                  <p:stCondLst>
                                    <p:cond delay="0"/>
                                  </p:stCondLst>
                                  <p:iterate type="el" backwards="0">
                                    <p:tmAbs val="0"/>
                                  </p:iterate>
                                  <p:childTnLst>
                                    <p:set>
                                      <p:cBhvr>
                                        <p:cTn id="19" fill="hold"/>
                                        <p:tgtEl>
                                          <p:spTgt spid="706"/>
                                        </p:tgtEl>
                                        <p:attrNameLst>
                                          <p:attrName>style.visibility</p:attrName>
                                        </p:attrNameLst>
                                      </p:cBhvr>
                                      <p:to>
                                        <p:strVal val="visible"/>
                                      </p:to>
                                    </p:set>
                                    <p:animEffect filter="dissolve" transition="in">
                                      <p:cBhvr>
                                        <p:cTn id="20" dur="500"/>
                                        <p:tgtEl>
                                          <p:spTgt spid="706"/>
                                        </p:tgtEl>
                                      </p:cBhvr>
                                    </p:animEffect>
                                  </p:childTnLst>
                                </p:cTn>
                              </p:par>
                            </p:childTnLst>
                          </p:cTn>
                        </p:par>
                        <p:par>
                          <p:cTn id="21" fill="hold">
                            <p:stCondLst>
                              <p:cond delay="500"/>
                            </p:stCondLst>
                            <p:childTnLst>
                              <p:par>
                                <p:cTn id="22" nodeType="afterEffect" presetClass="entr" presetSubtype="0" presetID="10" grpId="5" fill="hold">
                                  <p:stCondLst>
                                    <p:cond delay="0"/>
                                  </p:stCondLst>
                                  <p:iterate type="el" backwards="0">
                                    <p:tmAbs val="0"/>
                                  </p:iterate>
                                  <p:childTnLst>
                                    <p:set>
                                      <p:cBhvr>
                                        <p:cTn id="23" fill="hold"/>
                                        <p:tgtEl>
                                          <p:spTgt spid="705"/>
                                        </p:tgtEl>
                                        <p:attrNameLst>
                                          <p:attrName>style.visibility</p:attrName>
                                        </p:attrNameLst>
                                      </p:cBhvr>
                                      <p:to>
                                        <p:strVal val="visible"/>
                                      </p:to>
                                    </p:set>
                                    <p:animEffect filter="fade" transition="in">
                                      <p:cBhvr>
                                        <p:cTn id="24" dur="500"/>
                                        <p:tgtEl>
                                          <p:spTgt spid="705"/>
                                        </p:tgtEl>
                                      </p:cBhvr>
                                    </p:animEffect>
                                  </p:childTnLst>
                                </p:cTn>
                              </p:par>
                            </p:childTnLst>
                          </p:cTn>
                        </p:par>
                        <p:par>
                          <p:cTn id="25" fill="hold">
                            <p:stCondLst>
                              <p:cond delay="1000"/>
                            </p:stCondLst>
                            <p:childTnLst>
                              <p:par>
                                <p:cTn id="26" nodeType="afterEffect" presetClass="entr" presetSubtype="0" presetID="9" grpId="6" fill="hold">
                                  <p:stCondLst>
                                    <p:cond delay="0"/>
                                  </p:stCondLst>
                                  <p:iterate type="el" backwards="0">
                                    <p:tmAbs val="0"/>
                                  </p:iterate>
                                  <p:childTnLst>
                                    <p:set>
                                      <p:cBhvr>
                                        <p:cTn id="27" fill="hold"/>
                                        <p:tgtEl>
                                          <p:spTgt spid="707"/>
                                        </p:tgtEl>
                                        <p:attrNameLst>
                                          <p:attrName>style.visibility</p:attrName>
                                        </p:attrNameLst>
                                      </p:cBhvr>
                                      <p:to>
                                        <p:strVal val="visible"/>
                                      </p:to>
                                    </p:set>
                                    <p:animEffect filter="dissolve" transition="in">
                                      <p:cBhvr>
                                        <p:cTn id="28" dur="500"/>
                                        <p:tgtEl>
                                          <p:spTgt spid="707"/>
                                        </p:tgtEl>
                                      </p:cBhvr>
                                    </p:animEffec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9" grpId="7" fill="hold">
                                  <p:stCondLst>
                                    <p:cond delay="0"/>
                                  </p:stCondLst>
                                  <p:iterate type="el" backwards="0">
                                    <p:tmAbs val="0"/>
                                  </p:iterate>
                                  <p:childTnLst>
                                    <p:set>
                                      <p:cBhvr>
                                        <p:cTn id="32" fill="hold"/>
                                        <p:tgtEl>
                                          <p:spTgt spid="712"/>
                                        </p:tgtEl>
                                        <p:attrNameLst>
                                          <p:attrName>style.visibility</p:attrName>
                                        </p:attrNameLst>
                                      </p:cBhvr>
                                      <p:to>
                                        <p:strVal val="visible"/>
                                      </p:to>
                                    </p:set>
                                    <p:animEffect filter="dissolve" transition="in">
                                      <p:cBhvr>
                                        <p:cTn id="33" dur="500"/>
                                        <p:tgtEl>
                                          <p:spTgt spid="712"/>
                                        </p:tgtEl>
                                      </p:cBhvr>
                                    </p:animEffect>
                                  </p:childTnLst>
                                </p:cTn>
                              </p:par>
                            </p:childTnLst>
                          </p:cTn>
                        </p:par>
                        <p:par>
                          <p:cTn id="34" fill="hold">
                            <p:stCondLst>
                              <p:cond delay="500"/>
                            </p:stCondLst>
                            <p:childTnLst>
                              <p:par>
                                <p:cTn id="35" nodeType="afterEffect" presetClass="entr" presetSubtype="0" presetID="10" grpId="8" fill="hold">
                                  <p:stCondLst>
                                    <p:cond delay="0"/>
                                  </p:stCondLst>
                                  <p:iterate type="el" backwards="0">
                                    <p:tmAbs val="0"/>
                                  </p:iterate>
                                  <p:childTnLst>
                                    <p:set>
                                      <p:cBhvr>
                                        <p:cTn id="36" fill="hold"/>
                                        <p:tgtEl>
                                          <p:spTgt spid="711"/>
                                        </p:tgtEl>
                                        <p:attrNameLst>
                                          <p:attrName>style.visibility</p:attrName>
                                        </p:attrNameLst>
                                      </p:cBhvr>
                                      <p:to>
                                        <p:strVal val="visible"/>
                                      </p:to>
                                    </p:set>
                                    <p:animEffect filter="fade" transition="in">
                                      <p:cBhvr>
                                        <p:cTn id="37" dur="500"/>
                                        <p:tgtEl>
                                          <p:spTgt spid="711"/>
                                        </p:tgtEl>
                                      </p:cBhvr>
                                    </p:animEffect>
                                  </p:childTnLst>
                                </p:cTn>
                              </p:par>
                            </p:childTnLst>
                          </p:cTn>
                        </p:par>
                        <p:par>
                          <p:cTn id="38" fill="hold">
                            <p:stCondLst>
                              <p:cond delay="1000"/>
                            </p:stCondLst>
                            <p:childTnLst>
                              <p:par>
                                <p:cTn id="39" nodeType="afterEffect" presetClass="entr" presetSubtype="0" presetID="9" grpId="9" fill="hold">
                                  <p:stCondLst>
                                    <p:cond delay="0"/>
                                  </p:stCondLst>
                                  <p:iterate type="el" backwards="0">
                                    <p:tmAbs val="0"/>
                                  </p:iterate>
                                  <p:childTnLst>
                                    <p:set>
                                      <p:cBhvr>
                                        <p:cTn id="40" fill="hold"/>
                                        <p:tgtEl>
                                          <p:spTgt spid="713"/>
                                        </p:tgtEl>
                                        <p:attrNameLst>
                                          <p:attrName>style.visibility</p:attrName>
                                        </p:attrNameLst>
                                      </p:cBhvr>
                                      <p:to>
                                        <p:strVal val="visible"/>
                                      </p:to>
                                    </p:set>
                                    <p:animEffect filter="dissolve" transition="in">
                                      <p:cBhvr>
                                        <p:cTn id="41" dur="500"/>
                                        <p:tgtEl>
                                          <p:spTgt spid="7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5" grpId="5"/>
      <p:bldP build="whole" bldLvl="1" animBg="1" rev="0" advAuto="0" spid="707" grpId="6"/>
      <p:bldP build="whole" bldLvl="1" animBg="1" rev="0" advAuto="0" spid="706" grpId="4"/>
      <p:bldP build="whole" bldLvl="1" animBg="1" rev="0" advAuto="0" spid="709" grpId="1"/>
      <p:bldP build="whole" bldLvl="1" animBg="1" rev="0" advAuto="0" spid="711" grpId="8"/>
      <p:bldP build="whole" bldLvl="1" animBg="1" rev="0" advAuto="0" spid="712" grpId="7"/>
      <p:bldP build="whole" bldLvl="1" animBg="1" rev="0" advAuto="0" spid="708" grpId="2"/>
      <p:bldP build="whole" bldLvl="1" animBg="1" rev="0" advAuto="0" spid="710" grpId="3"/>
      <p:bldP build="whole" bldLvl="1" animBg="1" rev="0" advAuto="0" spid="713" grpId="9"/>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 name="Shape 117"/>
          <p:cNvSpPr/>
          <p:nvPr>
            <p:ph type="title"/>
          </p:nvPr>
        </p:nvSpPr>
        <p:spPr>
          <a:prstGeom prst="rect">
            <a:avLst/>
          </a:prstGeom>
        </p:spPr>
        <p:txBody>
          <a:bodyPr/>
          <a:lstStyle/>
          <a:p>
            <a:pPr lvl="0">
              <a:defRPr sz="1800">
                <a:solidFill>
                  <a:srgbClr val="000000"/>
                </a:solidFill>
              </a:defRPr>
            </a:pPr>
            <a:r>
              <a:rPr sz="8000">
                <a:solidFill>
                  <a:srgbClr val="FFFFFF"/>
                </a:solidFill>
              </a:rPr>
              <a:t>Solution #2</a:t>
            </a:r>
          </a:p>
        </p:txBody>
      </p:sp>
      <p:grpSp>
        <p:nvGrpSpPr>
          <p:cNvPr id="121" name="Group 121"/>
          <p:cNvGrpSpPr/>
          <p:nvPr/>
        </p:nvGrpSpPr>
        <p:grpSpPr>
          <a:xfrm>
            <a:off x="391703" y="5383809"/>
            <a:ext cx="11282486" cy="6466969"/>
            <a:chOff x="0" y="0"/>
            <a:chExt cx="11282485" cy="6466968"/>
          </a:xfrm>
        </p:grpSpPr>
        <p:pic>
          <p:nvPicPr>
            <p:cNvPr id="118" name="Capture d’écran 2015-10-10 à 10.56.08.png"/>
            <p:cNvPicPr/>
            <p:nvPr/>
          </p:nvPicPr>
          <p:blipFill>
            <a:blip r:embed="rId3">
              <a:extLst/>
            </a:blip>
            <a:srcRect l="33385" t="0" r="0" b="0"/>
            <a:stretch>
              <a:fillRect/>
            </a:stretch>
          </p:blipFill>
          <p:spPr>
            <a:xfrm>
              <a:off x="0" y="0"/>
              <a:ext cx="8142302" cy="4882243"/>
            </a:xfrm>
            <a:prstGeom prst="rect">
              <a:avLst/>
            </a:prstGeom>
            <a:ln w="12700" cap="flat">
              <a:noFill/>
              <a:miter lim="400000"/>
            </a:ln>
            <a:effectLst/>
          </p:spPr>
        </p:pic>
        <p:sp>
          <p:nvSpPr>
            <p:cNvPr id="119" name="Shape 119"/>
            <p:cNvSpPr/>
            <p:nvPr/>
          </p:nvSpPr>
          <p:spPr>
            <a:xfrm>
              <a:off x="1931700" y="5636754"/>
              <a:ext cx="6432579" cy="8302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lvl="0">
                <a:defRPr sz="1800">
                  <a:solidFill>
                    <a:srgbClr val="000000"/>
                  </a:solidFill>
                </a:defRPr>
              </a:pPr>
              <a:r>
                <a:rPr sz="5000">
                  <a:solidFill>
                    <a:srgbClr val="FFFFFF"/>
                  </a:solidFill>
                </a:rPr>
                <a:t>Yu et al., ICCP’13</a:t>
              </a:r>
            </a:p>
          </p:txBody>
        </p:sp>
        <p:pic>
          <p:nvPicPr>
            <p:cNvPr id="120" name="Capture d’écran 2015-10-10 à 11.03.37.png"/>
            <p:cNvPicPr/>
            <p:nvPr/>
          </p:nvPicPr>
          <p:blipFill>
            <a:blip r:embed="rId4">
              <a:extLst/>
            </a:blip>
            <a:srcRect l="4443" t="1978" r="2650" b="1978"/>
            <a:stretch>
              <a:fillRect/>
            </a:stretch>
          </p:blipFill>
          <p:spPr>
            <a:xfrm>
              <a:off x="8218786" y="319341"/>
              <a:ext cx="3063700" cy="4243612"/>
            </a:xfrm>
            <a:prstGeom prst="rect">
              <a:avLst/>
            </a:prstGeom>
            <a:ln w="12700" cap="flat">
              <a:noFill/>
              <a:miter lim="400000"/>
            </a:ln>
            <a:effectLst/>
          </p:spPr>
        </p:pic>
      </p:grpSp>
      <p:sp>
        <p:nvSpPr>
          <p:cNvPr id="122" name="Shape 122"/>
          <p:cNvSpPr/>
          <p:nvPr/>
        </p:nvSpPr>
        <p:spPr>
          <a:xfrm>
            <a:off x="10448480" y="881062"/>
            <a:ext cx="3487040"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lvl="0">
              <a:defRPr sz="1800">
                <a:solidFill>
                  <a:srgbClr val="000000"/>
                </a:solidFill>
              </a:defRPr>
            </a:pPr>
            <a:r>
              <a:rPr sz="8000">
                <a:solidFill>
                  <a:srgbClr val="FFFFFF"/>
                </a:solidFill>
              </a:rPr>
              <a:t>Months</a:t>
            </a:r>
          </a:p>
        </p:txBody>
      </p:sp>
      <p:sp>
        <p:nvSpPr>
          <p:cNvPr id="123" name="Shape 123"/>
          <p:cNvSpPr/>
          <p:nvPr/>
        </p:nvSpPr>
        <p:spPr>
          <a:xfrm>
            <a:off x="10359774" y="1669124"/>
            <a:ext cx="3639051" cy="1"/>
          </a:xfrm>
          <a:prstGeom prst="line">
            <a:avLst/>
          </a:prstGeom>
          <a:ln w="76200">
            <a:solidFill>
              <a:srgbClr val="FF2600"/>
            </a:solidFill>
            <a:miter lim="400000"/>
          </a:ln>
        </p:spPr>
        <p:txBody>
          <a:bodyPr lIns="0" tIns="0" rIns="0" bIns="0" anchor="ctr"/>
          <a:lstStyle/>
          <a:p>
            <a:pPr lvl="0">
              <a:defRPr sz="3600"/>
            </a:pPr>
          </a:p>
        </p:txBody>
      </p:sp>
      <p:sp>
        <p:nvSpPr>
          <p:cNvPr id="124" name="Shape 124"/>
          <p:cNvSpPr/>
          <p:nvPr/>
        </p:nvSpPr>
        <p:spPr>
          <a:xfrm>
            <a:off x="11198288" y="1923245"/>
            <a:ext cx="1962024"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lvl="0">
              <a:defRPr sz="1800">
                <a:solidFill>
                  <a:srgbClr val="000000"/>
                </a:solidFill>
              </a:defRPr>
            </a:pPr>
            <a:r>
              <a:rPr sz="8000">
                <a:solidFill>
                  <a:srgbClr val="FFFFFF"/>
                </a:solidFill>
              </a:rPr>
              <a:t>Day</a:t>
            </a:r>
          </a:p>
        </p:txBody>
      </p:sp>
      <p:grpSp>
        <p:nvGrpSpPr>
          <p:cNvPr id="128" name="Group 128"/>
          <p:cNvGrpSpPr/>
          <p:nvPr/>
        </p:nvGrpSpPr>
        <p:grpSpPr>
          <a:xfrm>
            <a:off x="12824873" y="3854516"/>
            <a:ext cx="11516647" cy="8054930"/>
            <a:chOff x="83247" y="0"/>
            <a:chExt cx="11516645" cy="8054928"/>
          </a:xfrm>
        </p:grpSpPr>
        <p:pic>
          <p:nvPicPr>
            <p:cNvPr id="125" name="pasted-image.tif"/>
            <p:cNvPicPr/>
            <p:nvPr/>
          </p:nvPicPr>
          <p:blipFill>
            <a:blip r:embed="rId5">
              <a:extLst/>
            </a:blip>
            <a:stretch>
              <a:fillRect/>
            </a:stretch>
          </p:blipFill>
          <p:spPr>
            <a:xfrm>
              <a:off x="3622642" y="0"/>
              <a:ext cx="4437857" cy="3581400"/>
            </a:xfrm>
            <a:prstGeom prst="rect">
              <a:avLst/>
            </a:prstGeom>
            <a:ln w="12700" cap="flat">
              <a:noFill/>
              <a:miter lim="400000"/>
            </a:ln>
            <a:effectLst/>
          </p:spPr>
        </p:pic>
        <p:pic>
          <p:nvPicPr>
            <p:cNvPr id="126" name="pasted-image.tif"/>
            <p:cNvPicPr/>
            <p:nvPr/>
          </p:nvPicPr>
          <p:blipFill>
            <a:blip r:embed="rId6">
              <a:extLst/>
            </a:blip>
            <a:stretch>
              <a:fillRect/>
            </a:stretch>
          </p:blipFill>
          <p:spPr>
            <a:xfrm>
              <a:off x="83247" y="3825673"/>
              <a:ext cx="11516647" cy="2856302"/>
            </a:xfrm>
            <a:prstGeom prst="rect">
              <a:avLst/>
            </a:prstGeom>
            <a:ln w="12700" cap="flat">
              <a:noFill/>
              <a:miter lim="400000"/>
            </a:ln>
            <a:effectLst/>
          </p:spPr>
        </p:pic>
        <p:sp>
          <p:nvSpPr>
            <p:cNvPr id="127" name="Shape 127"/>
            <p:cNvSpPr/>
            <p:nvPr/>
          </p:nvSpPr>
          <p:spPr>
            <a:xfrm>
              <a:off x="894742" y="7107380"/>
              <a:ext cx="9893657" cy="9475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lvl="0">
                <a:defRPr sz="1800">
                  <a:solidFill>
                    <a:srgbClr val="000000"/>
                  </a:solidFill>
                </a:defRPr>
              </a:pPr>
              <a:r>
                <a:rPr sz="5000">
                  <a:solidFill>
                    <a:srgbClr val="FFFFFF"/>
                  </a:solidFill>
                </a:rPr>
                <a:t>Jung et al., CVPR’15</a:t>
              </a:r>
            </a:p>
          </p:txBody>
        </p:sp>
      </p:gr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123"/>
                                        </p:tgtEl>
                                        <p:attrNameLst>
                                          <p:attrName>style.visibility</p:attrName>
                                        </p:attrNameLst>
                                      </p:cBhvr>
                                      <p:to>
                                        <p:strVal val="visible"/>
                                      </p:to>
                                    </p:set>
                                    <p:animEffect filter="dissolve" transition="in">
                                      <p:cBhvr>
                                        <p:cTn id="7" dur="1000"/>
                                        <p:tgtEl>
                                          <p:spTgt spid="123"/>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124"/>
                                        </p:tgtEl>
                                        <p:attrNameLst>
                                          <p:attrName>style.visibility</p:attrName>
                                        </p:attrNameLst>
                                      </p:cBhvr>
                                      <p:to>
                                        <p:strVal val="visible"/>
                                      </p:to>
                                    </p:set>
                                    <p:animEffect filter="dissolve" transition="in">
                                      <p:cBhvr>
                                        <p:cTn id="11" dur="1000"/>
                                        <p:tgtEl>
                                          <p:spTgt spid="124"/>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0" grpId="3" fill="hold">
                                  <p:stCondLst>
                                    <p:cond delay="0"/>
                                  </p:stCondLst>
                                  <p:iterate type="el" backwards="0">
                                    <p:tmAbs val="0"/>
                                  </p:iterate>
                                  <p:childTnLst>
                                    <p:set>
                                      <p:cBhvr>
                                        <p:cTn id="15" fill="hold"/>
                                        <p:tgtEl>
                                          <p:spTgt spid="121"/>
                                        </p:tgtEl>
                                        <p:attrNameLst>
                                          <p:attrName>style.visibility</p:attrName>
                                        </p:attrNameLst>
                                      </p:cBhvr>
                                      <p:to>
                                        <p:strVal val="visible"/>
                                      </p:to>
                                    </p:set>
                                    <p:animEffect filter="fade" transition="in">
                                      <p:cBhvr>
                                        <p:cTn id="16" dur="1000"/>
                                        <p:tgtEl>
                                          <p:spTgt spid="121"/>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0" grpId="4" fill="hold">
                                  <p:stCondLst>
                                    <p:cond delay="0"/>
                                  </p:stCondLst>
                                  <p:iterate type="el" backwards="0">
                                    <p:tmAbs val="0"/>
                                  </p:iterate>
                                  <p:childTnLst>
                                    <p:set>
                                      <p:cBhvr>
                                        <p:cTn id="20" fill="hold"/>
                                        <p:tgtEl>
                                          <p:spTgt spid="128"/>
                                        </p:tgtEl>
                                        <p:attrNameLst>
                                          <p:attrName>style.visibility</p:attrName>
                                        </p:attrNameLst>
                                      </p:cBhvr>
                                      <p:to>
                                        <p:strVal val="visible"/>
                                      </p:to>
                                    </p:set>
                                    <p:animEffect filter="fade" transition="in">
                                      <p:cBhvr>
                                        <p:cTn id="21" dur="1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 grpId="3"/>
      <p:bldP build="whole" bldLvl="1" animBg="1" rev="0" advAuto="0" spid="123" grpId="1"/>
      <p:bldP build="whole" bldLvl="1" animBg="1" rev="0" advAuto="0" spid="128" grpId="4"/>
      <p:bldP build="whole" bldLvl="1" animBg="1" rev="0" advAuto="0" spid="124"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2" name="Capture d’écran 2015-10-13 à 10.53.40.png"/>
          <p:cNvPicPr/>
          <p:nvPr/>
        </p:nvPicPr>
        <p:blipFill>
          <a:blip r:embed="rId3">
            <a:extLst/>
          </a:blip>
          <a:srcRect l="0" t="0" r="0" b="0"/>
          <a:stretch>
            <a:fillRect/>
          </a:stretch>
        </p:blipFill>
        <p:spPr>
          <a:xfrm>
            <a:off x="3271713" y="3524463"/>
            <a:ext cx="17840574" cy="8594109"/>
          </a:xfrm>
          <a:prstGeom prst="rect">
            <a:avLst/>
          </a:prstGeom>
          <a:ln w="12700">
            <a:miter lim="400000"/>
          </a:ln>
        </p:spPr>
      </p:pic>
      <p:sp>
        <p:nvSpPr>
          <p:cNvPr id="133" name="Shape 133"/>
          <p:cNvSpPr/>
          <p:nvPr>
            <p:ph type="title"/>
          </p:nvPr>
        </p:nvSpPr>
        <p:spPr>
          <a:prstGeom prst="rect">
            <a:avLst/>
          </a:prstGeom>
        </p:spPr>
        <p:txBody>
          <a:bodyPr/>
          <a:lstStyle/>
          <a:p>
            <a:pPr lvl="0">
              <a:defRPr sz="1800">
                <a:solidFill>
                  <a:srgbClr val="000000"/>
                </a:solidFill>
              </a:defRPr>
            </a:pPr>
            <a:r>
              <a:rPr sz="8000">
                <a:solidFill>
                  <a:srgbClr val="FFFFFF"/>
                </a:solidFill>
              </a:rPr>
              <a:t>Solution #2</a:t>
            </a:r>
          </a:p>
        </p:txBody>
      </p:sp>
      <p:sp>
        <p:nvSpPr>
          <p:cNvPr id="134" name="Shape 134"/>
          <p:cNvSpPr/>
          <p:nvPr/>
        </p:nvSpPr>
        <p:spPr>
          <a:xfrm>
            <a:off x="7245172" y="11927291"/>
            <a:ext cx="9893658" cy="94755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lvl="0">
              <a:defRPr sz="1800">
                <a:solidFill>
                  <a:srgbClr val="000000"/>
                </a:solidFill>
              </a:defRPr>
            </a:pPr>
            <a:r>
              <a:rPr sz="5000">
                <a:solidFill>
                  <a:srgbClr val="FFFFFF"/>
                </a:solidFill>
              </a:rPr>
              <a:t>Hold-Geoffroy et al., ICCP’15</a:t>
            </a:r>
          </a:p>
        </p:txBody>
      </p:sp>
      <p:sp>
        <p:nvSpPr>
          <p:cNvPr id="135" name="Shape 135"/>
          <p:cNvSpPr/>
          <p:nvPr/>
        </p:nvSpPr>
        <p:spPr>
          <a:xfrm>
            <a:off x="10448480" y="881062"/>
            <a:ext cx="3487040"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lvl="0">
              <a:defRPr sz="1800">
                <a:solidFill>
                  <a:srgbClr val="000000"/>
                </a:solidFill>
              </a:defRPr>
            </a:pPr>
            <a:r>
              <a:rPr sz="8000">
                <a:solidFill>
                  <a:srgbClr val="FFFFFF"/>
                </a:solidFill>
              </a:rPr>
              <a:t>Months</a:t>
            </a:r>
          </a:p>
        </p:txBody>
      </p:sp>
      <p:sp>
        <p:nvSpPr>
          <p:cNvPr id="136" name="Shape 136"/>
          <p:cNvSpPr/>
          <p:nvPr/>
        </p:nvSpPr>
        <p:spPr>
          <a:xfrm>
            <a:off x="10359774" y="1669124"/>
            <a:ext cx="3639051" cy="1"/>
          </a:xfrm>
          <a:prstGeom prst="line">
            <a:avLst/>
          </a:prstGeom>
          <a:ln w="76200">
            <a:solidFill>
              <a:srgbClr val="FF2600"/>
            </a:solidFill>
            <a:miter lim="400000"/>
          </a:ln>
        </p:spPr>
        <p:txBody>
          <a:bodyPr lIns="0" tIns="0" rIns="0" bIns="0" anchor="ctr"/>
          <a:lstStyle/>
          <a:p>
            <a:pPr lvl="0">
              <a:defRPr sz="3600"/>
            </a:pPr>
          </a:p>
        </p:txBody>
      </p:sp>
      <p:sp>
        <p:nvSpPr>
          <p:cNvPr id="137" name="Shape 137"/>
          <p:cNvSpPr/>
          <p:nvPr/>
        </p:nvSpPr>
        <p:spPr>
          <a:xfrm>
            <a:off x="9447720" y="1923245"/>
            <a:ext cx="5463160"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lvl="0">
              <a:defRPr sz="1800">
                <a:solidFill>
                  <a:srgbClr val="000000"/>
                </a:solidFill>
              </a:defRPr>
            </a:pPr>
            <a:r>
              <a:rPr sz="8000">
                <a:solidFill>
                  <a:srgbClr val="FFFFFF"/>
                </a:solidFill>
              </a:rPr>
              <a:t>Which day?</a:t>
            </a:r>
          </a:p>
        </p:txBody>
      </p:sp>
    </p:spTree>
  </p:cSld>
  <p:clrMapOvr>
    <a:masterClrMapping/>
  </p:clrMapOvr>
  <p:transition spd="fast"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nvSpPr>
        <p:spPr>
          <a:xfrm>
            <a:off x="9441813" y="3899434"/>
            <a:ext cx="5482515" cy="215985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10000"/>
            </a:lvl1pPr>
          </a:lstStyle>
          <a:p>
            <a:pPr lvl="0">
              <a:defRPr sz="1800">
                <a:solidFill>
                  <a:srgbClr val="000000"/>
                </a:solidFill>
              </a:defRPr>
            </a:pPr>
            <a:r>
              <a:rPr sz="10000">
                <a:solidFill>
                  <a:srgbClr val="FFFFFF"/>
                </a:solidFill>
              </a:rPr>
              <a:t>Months</a:t>
            </a:r>
          </a:p>
        </p:txBody>
      </p:sp>
      <p:sp>
        <p:nvSpPr>
          <p:cNvPr id="142" name="Shape 142"/>
          <p:cNvSpPr/>
          <p:nvPr/>
        </p:nvSpPr>
        <p:spPr>
          <a:xfrm>
            <a:off x="10633078" y="5713484"/>
            <a:ext cx="3099986" cy="215985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10000"/>
            </a:lvl1pPr>
          </a:lstStyle>
          <a:p>
            <a:pPr lvl="0">
              <a:defRPr sz="1800">
                <a:solidFill>
                  <a:srgbClr val="000000"/>
                </a:solidFill>
              </a:defRPr>
            </a:pPr>
            <a:r>
              <a:rPr sz="10000">
                <a:solidFill>
                  <a:srgbClr val="FFFFFF"/>
                </a:solidFill>
              </a:rPr>
              <a:t>Day</a:t>
            </a:r>
          </a:p>
        </p:txBody>
      </p:sp>
      <p:sp>
        <p:nvSpPr>
          <p:cNvPr id="143" name="Shape 143"/>
          <p:cNvSpPr/>
          <p:nvPr/>
        </p:nvSpPr>
        <p:spPr>
          <a:xfrm>
            <a:off x="8934339" y="5123701"/>
            <a:ext cx="6497463" cy="1"/>
          </a:xfrm>
          <a:prstGeom prst="line">
            <a:avLst/>
          </a:prstGeom>
          <a:ln w="76200">
            <a:solidFill>
              <a:srgbClr val="FF2600"/>
            </a:solidFill>
            <a:miter lim="400000"/>
          </a:ln>
        </p:spPr>
        <p:txBody>
          <a:bodyPr lIns="0" tIns="0" rIns="0" bIns="0" anchor="ctr"/>
          <a:lstStyle/>
          <a:p>
            <a:pPr lvl="0">
              <a:defRPr sz="3600"/>
            </a:pPr>
          </a:p>
        </p:txBody>
      </p:sp>
      <p:sp>
        <p:nvSpPr>
          <p:cNvPr id="144" name="Shape 144"/>
          <p:cNvSpPr/>
          <p:nvPr/>
        </p:nvSpPr>
        <p:spPr>
          <a:xfrm>
            <a:off x="9002133" y="7656711"/>
            <a:ext cx="6361875" cy="215985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10000"/>
            </a:lvl1pPr>
          </a:lstStyle>
          <a:p>
            <a:pPr lvl="0">
              <a:defRPr sz="1800">
                <a:solidFill>
                  <a:srgbClr val="000000"/>
                </a:solidFill>
              </a:defRPr>
            </a:pPr>
            <a:r>
              <a:rPr sz="10000">
                <a:solidFill>
                  <a:srgbClr val="FFFFFF"/>
                </a:solidFill>
              </a:rPr>
              <a:t>Hour(s) ?</a:t>
            </a:r>
          </a:p>
        </p:txBody>
      </p:sp>
      <p:sp>
        <p:nvSpPr>
          <p:cNvPr id="145" name="Shape 145"/>
          <p:cNvSpPr/>
          <p:nvPr/>
        </p:nvSpPr>
        <p:spPr>
          <a:xfrm>
            <a:off x="8934339" y="6937752"/>
            <a:ext cx="6497463" cy="1"/>
          </a:xfrm>
          <a:prstGeom prst="line">
            <a:avLst/>
          </a:prstGeom>
          <a:ln w="76200">
            <a:solidFill>
              <a:srgbClr val="FF2600"/>
            </a:solidFill>
            <a:miter lim="400000"/>
          </a:ln>
        </p:spPr>
        <p:txBody>
          <a:bodyPr lIns="0" tIns="0" rIns="0" bIns="0" anchor="ctr"/>
          <a:lstStyle/>
          <a:p>
            <a:pPr lvl="0">
              <a:defRPr sz="3600"/>
            </a:pPr>
          </a:p>
        </p:txBody>
      </p:sp>
    </p:spTree>
  </p:cSld>
  <p:clrMapOvr>
    <a:masterClrMapping/>
  </p:clrMapOvr>
  <p:transition spd="fast"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p:nvPr>
        </p:nvSpPr>
        <p:spPr>
          <a:xfrm>
            <a:off x="1588442" y="357187"/>
            <a:ext cx="21207116" cy="3036095"/>
          </a:xfrm>
          <a:prstGeom prst="rect">
            <a:avLst/>
          </a:prstGeom>
        </p:spPr>
        <p:txBody>
          <a:bodyPr/>
          <a:lstStyle>
            <a:lvl1pPr defTabSz="566674">
              <a:defRPr sz="10864"/>
            </a:lvl1pPr>
          </a:lstStyle>
          <a:p>
            <a:pPr lvl="0">
              <a:defRPr sz="1800">
                <a:solidFill>
                  <a:srgbClr val="000000"/>
                </a:solidFill>
              </a:defRPr>
            </a:pPr>
            <a:r>
              <a:rPr sz="10864">
                <a:solidFill>
                  <a:srgbClr val="FFFFFF"/>
                </a:solidFill>
              </a:rPr>
              <a:t>Perform PS on small time intervals</a:t>
            </a:r>
          </a:p>
        </p:txBody>
      </p:sp>
      <p:sp>
        <p:nvSpPr>
          <p:cNvPr id="150" name="Shape 150"/>
          <p:cNvSpPr/>
          <p:nvPr>
            <p:ph type="body" idx="1"/>
          </p:nvPr>
        </p:nvSpPr>
        <p:spPr>
          <a:xfrm>
            <a:off x="1142856" y="5067754"/>
            <a:ext cx="22098289" cy="2698784"/>
          </a:xfrm>
          <a:prstGeom prst="rect">
            <a:avLst/>
          </a:prstGeom>
        </p:spPr>
        <p:txBody>
          <a:bodyPr/>
          <a:lstStyle>
            <a:lvl1pPr marL="0" indent="0" algn="just">
              <a:buSzTx/>
              <a:buNone/>
              <a:defRPr sz="9000"/>
            </a:lvl1pPr>
          </a:lstStyle>
          <a:p>
            <a:pPr lvl="0">
              <a:defRPr sz="1800">
                <a:solidFill>
                  <a:srgbClr val="000000"/>
                </a:solidFill>
              </a:defRPr>
            </a:pPr>
            <a:r>
              <a:rPr sz="9000">
                <a:solidFill>
                  <a:srgbClr val="FFFFFF"/>
                </a:solidFill>
              </a:rPr>
              <a:t>1. Why does outdoor PS work?</a:t>
            </a:r>
          </a:p>
        </p:txBody>
      </p:sp>
      <p:sp>
        <p:nvSpPr>
          <p:cNvPr id="151" name="Shape 151"/>
          <p:cNvSpPr/>
          <p:nvPr/>
        </p:nvSpPr>
        <p:spPr>
          <a:xfrm>
            <a:off x="1142856" y="8369754"/>
            <a:ext cx="22098289" cy="269878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just">
              <a:spcBef>
                <a:spcPts val="4200"/>
              </a:spcBef>
              <a:defRPr sz="9000"/>
            </a:lvl1pPr>
          </a:lstStyle>
          <a:p>
            <a:pPr lvl="0">
              <a:defRPr sz="1800">
                <a:solidFill>
                  <a:srgbClr val="000000"/>
                </a:solidFill>
              </a:defRPr>
            </a:pPr>
            <a:r>
              <a:rPr sz="9000">
                <a:solidFill>
                  <a:srgbClr val="FFFFFF"/>
                </a:solidFill>
              </a:rPr>
              <a:t>2. Can it work in x hours? (x ≤ 6)</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150">
                                            <p:bg/>
                                          </p:spTgt>
                                        </p:tgtEl>
                                        <p:attrNameLst>
                                          <p:attrName>style.visibility</p:attrName>
                                        </p:attrNameLst>
                                      </p:cBhvr>
                                      <p:to>
                                        <p:strVal val="visible"/>
                                      </p:to>
                                    </p:set>
                                    <p:animEffect filter="dissolve" transition="in">
                                      <p:cBhvr>
                                        <p:cTn id="7" dur="500"/>
                                        <p:tgtEl>
                                          <p:spTgt spid="150">
                                            <p:bg/>
                                          </p:spTgt>
                                        </p:tgtEl>
                                      </p:cBhvr>
                                    </p:animEffect>
                                  </p:childTnLst>
                                </p:cTn>
                              </p:par>
                              <p:par>
                                <p:cTn id="8" presetClass="entr" presetSubtype="0" presetID="9" grpId="1" fill="hold">
                                  <p:stCondLst>
                                    <p:cond delay="0"/>
                                  </p:stCondLst>
                                  <p:iterate type="el" backwards="0">
                                    <p:tmAbs val="0"/>
                                  </p:iterate>
                                  <p:childTnLst>
                                    <p:set>
                                      <p:cBhvr>
                                        <p:cTn id="9" fill="hold"/>
                                        <p:tgtEl>
                                          <p:spTgt spid="150">
                                            <p:txEl>
                                              <p:pRg st="0" end="0"/>
                                            </p:txEl>
                                          </p:spTgt>
                                        </p:tgtEl>
                                        <p:attrNameLst>
                                          <p:attrName>style.visibility</p:attrName>
                                        </p:attrNameLst>
                                      </p:cBhvr>
                                      <p:to>
                                        <p:strVal val="visible"/>
                                      </p:to>
                                    </p:set>
                                    <p:animEffect filter="dissolve" transition="in">
                                      <p:cBhvr>
                                        <p:cTn id="10" dur="500"/>
                                        <p:tgtEl>
                                          <p:spTgt spid="15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2" fill="hold">
                                  <p:stCondLst>
                                    <p:cond delay="0"/>
                                  </p:stCondLst>
                                  <p:iterate type="el" backwards="0">
                                    <p:tmAbs val="0"/>
                                  </p:iterate>
                                  <p:childTnLst>
                                    <p:set>
                                      <p:cBhvr>
                                        <p:cTn id="14" fill="hold"/>
                                        <p:tgtEl>
                                          <p:spTgt spid="151">
                                            <p:bg/>
                                          </p:spTgt>
                                        </p:tgtEl>
                                        <p:attrNameLst>
                                          <p:attrName>style.visibility</p:attrName>
                                        </p:attrNameLst>
                                      </p:cBhvr>
                                      <p:to>
                                        <p:strVal val="visible"/>
                                      </p:to>
                                    </p:set>
                                    <p:animEffect filter="dissolve" transition="in">
                                      <p:cBhvr>
                                        <p:cTn id="15" dur="500"/>
                                        <p:tgtEl>
                                          <p:spTgt spid="151">
                                            <p:bg/>
                                          </p:spTgt>
                                        </p:tgtEl>
                                      </p:cBhvr>
                                    </p:animEffect>
                                  </p:childTnLst>
                                </p:cTn>
                              </p:par>
                              <p:par>
                                <p:cTn id="16" presetClass="entr" presetSubtype="0" presetID="9" grpId="2" fill="hold">
                                  <p:stCondLst>
                                    <p:cond delay="0"/>
                                  </p:stCondLst>
                                  <p:iterate type="el" backwards="0">
                                    <p:tmAbs val="0"/>
                                  </p:iterate>
                                  <p:childTnLst>
                                    <p:set>
                                      <p:cBhvr>
                                        <p:cTn id="17" fill="hold"/>
                                        <p:tgtEl>
                                          <p:spTgt spid="151">
                                            <p:txEl>
                                              <p:pRg st="0" end="0"/>
                                            </p:txEl>
                                          </p:spTgt>
                                        </p:tgtEl>
                                        <p:attrNameLst>
                                          <p:attrName>style.visibility</p:attrName>
                                        </p:attrNameLst>
                                      </p:cBhvr>
                                      <p:to>
                                        <p:strVal val="visible"/>
                                      </p:to>
                                    </p:set>
                                    <p:animEffect filter="dissolve" transition="in">
                                      <p:cBhvr>
                                        <p:cTn id="18" dur="500"/>
                                        <p:tgtEl>
                                          <p:spTgt spid="151">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1" grpId="2"/>
      <p:bldP build="p" bldLvl="5" animBg="1" rev="0" advAuto="0" spid="150"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